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9" r:id="rId3"/>
    <p:sldId id="265" r:id="rId4"/>
    <p:sldId id="264" r:id="rId5"/>
    <p:sldId id="267" r:id="rId6"/>
    <p:sldId id="268" r:id="rId7"/>
    <p:sldId id="261" r:id="rId8"/>
    <p:sldId id="258" r:id="rId9"/>
    <p:sldId id="271" r:id="rId10"/>
    <p:sldId id="272" r:id="rId11"/>
    <p:sldId id="273" r:id="rId12"/>
    <p:sldId id="260" r:id="rId13"/>
    <p:sldId id="25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1" autoAdjust="0"/>
    <p:restoredTop sz="94660"/>
  </p:normalViewPr>
  <p:slideViewPr>
    <p:cSldViewPr snapToGrid="0">
      <p:cViewPr varScale="1">
        <p:scale>
          <a:sx n="67" d="100"/>
          <a:sy n="67" d="100"/>
        </p:scale>
        <p:origin x="6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FEF35-0139-D67B-80F5-FB76174801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3EE60F0-50DF-823A-CE91-C7EBA63AA7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62A07F4-F88C-48A8-943A-A2E606525BDE}"/>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5" name="Footer Placeholder 4">
            <a:extLst>
              <a:ext uri="{FF2B5EF4-FFF2-40B4-BE49-F238E27FC236}">
                <a16:creationId xmlns:a16="http://schemas.microsoft.com/office/drawing/2014/main" id="{09DD4730-0723-A3C3-EC76-B3F1085CFD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374BAA-9DC2-9DD3-1AF3-936BA0F1DD19}"/>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2074325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9F783-5EE0-3DF8-63CF-22D79DE45F7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7E6D732-BA5F-3730-9F87-493F7D91CF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F63ECA0-D842-C43E-B0C6-9BD42AE6EE44}"/>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5" name="Footer Placeholder 4">
            <a:extLst>
              <a:ext uri="{FF2B5EF4-FFF2-40B4-BE49-F238E27FC236}">
                <a16:creationId xmlns:a16="http://schemas.microsoft.com/office/drawing/2014/main" id="{A859B502-F8D4-7AD6-5B8E-4234B7F3207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7566C1-19C3-FD4C-6CCE-451442672500}"/>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29112806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FC6C00-9300-A299-AD9B-9AE0B4A557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A0C99B0-057D-3E57-EABD-7ACE6DD8C9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7B1C36-CD68-F4A3-44C0-86E44EB532CC}"/>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5" name="Footer Placeholder 4">
            <a:extLst>
              <a:ext uri="{FF2B5EF4-FFF2-40B4-BE49-F238E27FC236}">
                <a16:creationId xmlns:a16="http://schemas.microsoft.com/office/drawing/2014/main" id="{73822E5B-3E12-41F1-4485-D21A8914DE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47F019-6CB6-83E3-5F3C-F8F3DC283869}"/>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848085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9799D-993D-61EA-AB50-AD65716F0F1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7D7409C-0C6E-C394-1AB7-0060879C7C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89C5FD-466B-5CA9-A23A-03ED070CF962}"/>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5" name="Footer Placeholder 4">
            <a:extLst>
              <a:ext uri="{FF2B5EF4-FFF2-40B4-BE49-F238E27FC236}">
                <a16:creationId xmlns:a16="http://schemas.microsoft.com/office/drawing/2014/main" id="{7BF00E79-269E-3E3F-DBF9-BE29C3B5B8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0E84C9-81A9-CA27-6713-9ED136C6B1FB}"/>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1812629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142F7-0D45-8C8F-FBAE-E32C06395F6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4717D0E-001F-80E0-11DC-D4DDD1429F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0EE0D3-50A3-3D4A-BB31-39CB7DCE6851}"/>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5" name="Footer Placeholder 4">
            <a:extLst>
              <a:ext uri="{FF2B5EF4-FFF2-40B4-BE49-F238E27FC236}">
                <a16:creationId xmlns:a16="http://schemas.microsoft.com/office/drawing/2014/main" id="{631A534E-484C-02EE-8B33-0265E18AC7C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5DC3D6-F285-2FE7-2670-933112D6B334}"/>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3486746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E1C06-865A-592E-78E2-A64E64B8B25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3442844-C494-CB68-3E28-41A283378E2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D1AFB94-11DB-F268-9F20-BDC13C66D8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7506A0A-8352-23AD-195D-BA17BAC4FA9A}"/>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6" name="Footer Placeholder 5">
            <a:extLst>
              <a:ext uri="{FF2B5EF4-FFF2-40B4-BE49-F238E27FC236}">
                <a16:creationId xmlns:a16="http://schemas.microsoft.com/office/drawing/2014/main" id="{4D3569EE-B32E-ADC8-F57E-67A0B3DC480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8BC5CE6-6D2B-0D8D-A5A3-288FD8D44B79}"/>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3246621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1CF83-430D-8874-0C41-0469E109A5D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C6ABA4F-DF22-6F8E-4840-12F557E8C2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67DD46-C761-E7F8-4841-C3001A448A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FBF2986-8BEE-4F93-64FE-17829E4240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3858B0-90C2-FB18-3F32-9C4102DFF0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7E2324A-E1E9-3D9B-B570-4A4A7769685C}"/>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8" name="Footer Placeholder 7">
            <a:extLst>
              <a:ext uri="{FF2B5EF4-FFF2-40B4-BE49-F238E27FC236}">
                <a16:creationId xmlns:a16="http://schemas.microsoft.com/office/drawing/2014/main" id="{98DB17E8-3D77-477E-AA94-04CEDFCDE46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C50A2B9-6D2A-5C9B-8264-6306031565B2}"/>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3313726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233F7-FE16-2FAD-BDDA-361CC19CEFD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0D42B29-BDE3-66E1-75FA-1A393D316807}"/>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4" name="Footer Placeholder 3">
            <a:extLst>
              <a:ext uri="{FF2B5EF4-FFF2-40B4-BE49-F238E27FC236}">
                <a16:creationId xmlns:a16="http://schemas.microsoft.com/office/drawing/2014/main" id="{798AF6E4-D3D8-C5B0-6C45-3E3C01DD24E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1D8BB90-71B3-5AF8-E458-A1ED43DD64E7}"/>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4019447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A95159-D85C-914B-452D-2684DA903704}"/>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3" name="Footer Placeholder 2">
            <a:extLst>
              <a:ext uri="{FF2B5EF4-FFF2-40B4-BE49-F238E27FC236}">
                <a16:creationId xmlns:a16="http://schemas.microsoft.com/office/drawing/2014/main" id="{12395238-F7A6-74D9-1462-4EACACA0CEB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BA976C7-331D-AAD1-B337-156C5DC59C53}"/>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1421135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E2D5-0C1D-E6C5-BF98-D2B9005FD8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D94EDC2-01CE-ECDB-A4A0-A547B609DB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00E57E6-1C6B-C09E-D498-6A240296EA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079FED-82B5-3A9E-89C6-CA7A84E6E53A}"/>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6" name="Footer Placeholder 5">
            <a:extLst>
              <a:ext uri="{FF2B5EF4-FFF2-40B4-BE49-F238E27FC236}">
                <a16:creationId xmlns:a16="http://schemas.microsoft.com/office/drawing/2014/main" id="{35EF02DF-BADB-B2F3-28D7-9B8DF556D3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09D852F-BC23-16E6-6B4F-869078588154}"/>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276038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80B56-C532-B743-E27D-5D226CE381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7965B6D-2FCE-C012-4C65-954811982F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8A69E46-2BBF-58C7-BCB8-442CCD1E96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D3347C-A6FA-E3D7-D838-18DF3E46062D}"/>
              </a:ext>
            </a:extLst>
          </p:cNvPr>
          <p:cNvSpPr>
            <a:spLocks noGrp="1"/>
          </p:cNvSpPr>
          <p:nvPr>
            <p:ph type="dt" sz="half" idx="10"/>
          </p:nvPr>
        </p:nvSpPr>
        <p:spPr/>
        <p:txBody>
          <a:bodyPr/>
          <a:lstStyle/>
          <a:p>
            <a:fld id="{2FF9F4AA-4CA6-4063-AF06-E4E8BBB63085}" type="datetimeFigureOut">
              <a:rPr lang="en-IN" smtClean="0"/>
              <a:t>26-04-2025</a:t>
            </a:fld>
            <a:endParaRPr lang="en-IN"/>
          </a:p>
        </p:txBody>
      </p:sp>
      <p:sp>
        <p:nvSpPr>
          <p:cNvPr id="6" name="Footer Placeholder 5">
            <a:extLst>
              <a:ext uri="{FF2B5EF4-FFF2-40B4-BE49-F238E27FC236}">
                <a16:creationId xmlns:a16="http://schemas.microsoft.com/office/drawing/2014/main" id="{E93DB64F-0DFB-2188-4C24-AA1CC2B126B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5BE66EF-8822-D261-BC8D-8B94D2B3F411}"/>
              </a:ext>
            </a:extLst>
          </p:cNvPr>
          <p:cNvSpPr>
            <a:spLocks noGrp="1"/>
          </p:cNvSpPr>
          <p:nvPr>
            <p:ph type="sldNum" sz="quarter" idx="12"/>
          </p:nvPr>
        </p:nvSpPr>
        <p:spPr/>
        <p:txBody>
          <a:bodyPr/>
          <a:lstStyle/>
          <a:p>
            <a:fld id="{898F502F-4770-45D3-89EF-52788A1111D8}" type="slidenum">
              <a:rPr lang="en-IN" smtClean="0"/>
              <a:t>‹#›</a:t>
            </a:fld>
            <a:endParaRPr lang="en-IN"/>
          </a:p>
        </p:txBody>
      </p:sp>
    </p:spTree>
    <p:extLst>
      <p:ext uri="{BB962C8B-B14F-4D97-AF65-F5344CB8AC3E}">
        <p14:creationId xmlns:p14="http://schemas.microsoft.com/office/powerpoint/2010/main" val="685509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19DB34-707A-8BCF-C09F-FB5981C3A4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0B9C039-4EA8-68E4-B639-7D247B53C1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6CD3E1-C0F2-CB18-CFAC-D2ECD69C22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FF9F4AA-4CA6-4063-AF06-E4E8BBB63085}" type="datetimeFigureOut">
              <a:rPr lang="en-IN" smtClean="0"/>
              <a:t>26-04-2025</a:t>
            </a:fld>
            <a:endParaRPr lang="en-IN"/>
          </a:p>
        </p:txBody>
      </p:sp>
      <p:sp>
        <p:nvSpPr>
          <p:cNvPr id="5" name="Footer Placeholder 4">
            <a:extLst>
              <a:ext uri="{FF2B5EF4-FFF2-40B4-BE49-F238E27FC236}">
                <a16:creationId xmlns:a16="http://schemas.microsoft.com/office/drawing/2014/main" id="{A831D4FD-AD92-C8ED-3C3F-0CA69AD83A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C261727E-C51C-4DEB-EE96-9EB4272C51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98F502F-4770-45D3-89EF-52788A1111D8}" type="slidenum">
              <a:rPr lang="en-IN" smtClean="0"/>
              <a:t>‹#›</a:t>
            </a:fld>
            <a:endParaRPr lang="en-IN"/>
          </a:p>
        </p:txBody>
      </p:sp>
    </p:spTree>
    <p:extLst>
      <p:ext uri="{BB962C8B-B14F-4D97-AF65-F5344CB8AC3E}">
        <p14:creationId xmlns:p14="http://schemas.microsoft.com/office/powerpoint/2010/main" val="12949285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urple and black background&#10;&#10;AI-generated content may be incorrect.">
            <a:extLst>
              <a:ext uri="{FF2B5EF4-FFF2-40B4-BE49-F238E27FC236}">
                <a16:creationId xmlns:a16="http://schemas.microsoft.com/office/drawing/2014/main" id="{62A7247D-5D76-977D-10A3-9EC2809175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015"/>
            <a:ext cx="12192000" cy="6849970"/>
          </a:xfrm>
          <a:prstGeom prst="rect">
            <a:avLst/>
          </a:prstGeom>
        </p:spPr>
      </p:pic>
      <p:sp>
        <p:nvSpPr>
          <p:cNvPr id="9" name="TextBox 8">
            <a:extLst>
              <a:ext uri="{FF2B5EF4-FFF2-40B4-BE49-F238E27FC236}">
                <a16:creationId xmlns:a16="http://schemas.microsoft.com/office/drawing/2014/main" id="{554E0424-5EAF-11CD-649F-4C0E0FB0CBC2}"/>
              </a:ext>
            </a:extLst>
          </p:cNvPr>
          <p:cNvSpPr txBox="1"/>
          <p:nvPr/>
        </p:nvSpPr>
        <p:spPr>
          <a:xfrm>
            <a:off x="1992086" y="4477540"/>
            <a:ext cx="8360228" cy="830997"/>
          </a:xfrm>
          <a:prstGeom prst="rect">
            <a:avLst/>
          </a:prstGeom>
          <a:noFill/>
        </p:spPr>
        <p:txBody>
          <a:bodyPr wrap="square">
            <a:spAutoFit/>
          </a:bodyPr>
          <a:lstStyle/>
          <a:p>
            <a:pPr algn="ctr"/>
            <a:r>
              <a:rPr lang="en-US" sz="2400">
                <a:solidFill>
                  <a:schemeClr val="bg1"/>
                </a:solidFill>
                <a:effectLst/>
                <a:latin typeface="Calibri" panose="020F0502020204030204" pitchFamily="34" charset="0"/>
                <a:ea typeface="Calibri" panose="020F0502020204030204" pitchFamily="34" charset="0"/>
                <a:cs typeface="Calibri" panose="020F0502020204030204" pitchFamily="34" charset="0"/>
              </a:rPr>
              <a:t>A Comprehensive Analysis of AtliQ Grands' Operational Metrics and Insights</a:t>
            </a:r>
            <a:endPar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DCDDB913-8F8E-2280-0ACB-F735F6626BE1}"/>
              </a:ext>
            </a:extLst>
          </p:cNvPr>
          <p:cNvSpPr txBox="1"/>
          <p:nvPr/>
        </p:nvSpPr>
        <p:spPr>
          <a:xfrm>
            <a:off x="2100943" y="2516593"/>
            <a:ext cx="8360228" cy="830997"/>
          </a:xfrm>
          <a:prstGeom prst="rect">
            <a:avLst/>
          </a:prstGeom>
          <a:noFill/>
        </p:spPr>
        <p:txBody>
          <a:bodyPr wrap="square">
            <a:spAutoFit/>
          </a:bodyPr>
          <a:lstStyle/>
          <a:p>
            <a:r>
              <a:rPr lang="en-IN" sz="4800" b="1">
                <a:solidFill>
                  <a:schemeClr val="bg1"/>
                </a:solidFill>
                <a:effectLst/>
                <a:latin typeface="Calisto MT" panose="02040603050505030304" pitchFamily="18" charset="0"/>
              </a:rPr>
              <a:t>AtliQ Grands Hotel Analyti</a:t>
            </a:r>
            <a:r>
              <a:rPr lang="en-IN" sz="4800" b="1">
                <a:solidFill>
                  <a:schemeClr val="bg1"/>
                </a:solidFill>
                <a:latin typeface="Calisto MT" panose="02040603050505030304" pitchFamily="18" charset="0"/>
              </a:rPr>
              <a:t>cs</a:t>
            </a:r>
            <a:r>
              <a:rPr lang="en-IN" sz="4800" b="1">
                <a:solidFill>
                  <a:schemeClr val="bg1"/>
                </a:solidFill>
                <a:effectLst/>
                <a:latin typeface="Calisto MT" panose="02040603050505030304" pitchFamily="18" charset="0"/>
              </a:rPr>
              <a:t> </a:t>
            </a:r>
            <a:endParaRPr lang="en-IN" sz="4800" b="1" dirty="0">
              <a:solidFill>
                <a:schemeClr val="bg1"/>
              </a:solidFill>
              <a:latin typeface="Calisto MT" panose="02040603050505030304" pitchFamily="18" charset="0"/>
            </a:endParaRPr>
          </a:p>
        </p:txBody>
      </p:sp>
      <p:pic>
        <p:nvPicPr>
          <p:cNvPr id="13" name="Picture 12" descr="A logo with a black background&#10;&#10;AI-generated content may be incorrect.">
            <a:extLst>
              <a:ext uri="{FF2B5EF4-FFF2-40B4-BE49-F238E27FC236}">
                <a16:creationId xmlns:a16="http://schemas.microsoft.com/office/drawing/2014/main" id="{600FA62E-ECF1-42BF-4128-20A2BF3A37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734" y="97971"/>
            <a:ext cx="754067" cy="737913"/>
          </a:xfrm>
          <a:prstGeom prst="rect">
            <a:avLst/>
          </a:prstGeom>
        </p:spPr>
      </p:pic>
      <p:sp>
        <p:nvSpPr>
          <p:cNvPr id="14" name="TextBox 13">
            <a:extLst>
              <a:ext uri="{FF2B5EF4-FFF2-40B4-BE49-F238E27FC236}">
                <a16:creationId xmlns:a16="http://schemas.microsoft.com/office/drawing/2014/main" id="{613577CD-FB2A-6472-9F43-A5099AF671F1}"/>
              </a:ext>
            </a:extLst>
          </p:cNvPr>
          <p:cNvSpPr txBox="1"/>
          <p:nvPr/>
        </p:nvSpPr>
        <p:spPr>
          <a:xfrm>
            <a:off x="10221686" y="6604084"/>
            <a:ext cx="2122714" cy="253916"/>
          </a:xfrm>
          <a:prstGeom prst="rect">
            <a:avLst/>
          </a:prstGeom>
          <a:noFill/>
        </p:spPr>
        <p:txBody>
          <a:bodyPr wrap="square" rtlCol="0">
            <a:spAutoFit/>
          </a:bodyPr>
          <a:lstStyle/>
          <a:p>
            <a:r>
              <a:rPr lang="en-US" sz="1050" dirty="0">
                <a:solidFill>
                  <a:schemeClr val="bg1"/>
                </a:solidFill>
              </a:rPr>
              <a:t>Presented By – Vaibhav Bhople</a:t>
            </a:r>
            <a:endParaRPr lang="en-IN" sz="1050" dirty="0">
              <a:solidFill>
                <a:schemeClr val="bg1"/>
              </a:solidFill>
            </a:endParaRPr>
          </a:p>
        </p:txBody>
      </p:sp>
    </p:spTree>
    <p:extLst>
      <p:ext uri="{BB962C8B-B14F-4D97-AF65-F5344CB8AC3E}">
        <p14:creationId xmlns:p14="http://schemas.microsoft.com/office/powerpoint/2010/main" val="3413346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6C8A61-02E8-4072-21C1-BBA6E31DA4D6}"/>
            </a:ext>
          </a:extLst>
        </p:cNvPr>
        <p:cNvGrpSpPr/>
        <p:nvPr/>
      </p:nvGrpSpPr>
      <p:grpSpPr>
        <a:xfrm>
          <a:off x="0" y="0"/>
          <a:ext cx="0" cy="0"/>
          <a:chOff x="0" y="0"/>
          <a:chExt cx="0" cy="0"/>
        </a:xfrm>
      </p:grpSpPr>
      <p:pic>
        <p:nvPicPr>
          <p:cNvPr id="5" name="Picture 4" descr="A purple and black background&#10;&#10;AI-generated content may be incorrect.">
            <a:extLst>
              <a:ext uri="{FF2B5EF4-FFF2-40B4-BE49-F238E27FC236}">
                <a16:creationId xmlns:a16="http://schemas.microsoft.com/office/drawing/2014/main" id="{8438FFBC-9A7E-39D6-4E82-C9A7428555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015"/>
            <a:ext cx="12192000" cy="6849970"/>
          </a:xfrm>
          <a:prstGeom prst="rect">
            <a:avLst/>
          </a:prstGeom>
        </p:spPr>
      </p:pic>
      <p:sp>
        <p:nvSpPr>
          <p:cNvPr id="7" name="TextBox 6">
            <a:extLst>
              <a:ext uri="{FF2B5EF4-FFF2-40B4-BE49-F238E27FC236}">
                <a16:creationId xmlns:a16="http://schemas.microsoft.com/office/drawing/2014/main" id="{B038FE47-324B-795D-6EC1-F52492DB9C4C}"/>
              </a:ext>
            </a:extLst>
          </p:cNvPr>
          <p:cNvSpPr txBox="1"/>
          <p:nvPr/>
        </p:nvSpPr>
        <p:spPr>
          <a:xfrm>
            <a:off x="870858" y="365062"/>
            <a:ext cx="6204856" cy="692497"/>
          </a:xfrm>
          <a:prstGeom prst="rect">
            <a:avLst/>
          </a:prstGeom>
          <a:noFill/>
        </p:spPr>
        <p:txBody>
          <a:bodyPr wrap="square">
            <a:spAutoFit/>
          </a:bodyPr>
          <a:lstStyle/>
          <a:p>
            <a:r>
              <a:rPr lang="en-US" sz="3900" b="1" dirty="0">
                <a:solidFill>
                  <a:schemeClr val="bg1"/>
                </a:solidFill>
                <a:latin typeface="Calibri" panose="020F0502020204030204" pitchFamily="34" charset="0"/>
                <a:ea typeface="Calibri" panose="020F0502020204030204" pitchFamily="34" charset="0"/>
                <a:cs typeface="Calibri" panose="020F0502020204030204" pitchFamily="34" charset="0"/>
              </a:rPr>
              <a:t>Recommendations</a:t>
            </a:r>
            <a:endParaRPr lang="en-IN" sz="39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A9D727CC-B329-A688-E416-610A362E0AE7}"/>
              </a:ext>
            </a:extLst>
          </p:cNvPr>
          <p:cNvSpPr txBox="1"/>
          <p:nvPr/>
        </p:nvSpPr>
        <p:spPr>
          <a:xfrm>
            <a:off x="870858" y="1527463"/>
            <a:ext cx="8882742" cy="4182683"/>
          </a:xfrm>
          <a:prstGeom prst="rect">
            <a:avLst/>
          </a:prstGeom>
          <a:noFill/>
        </p:spPr>
        <p:txBody>
          <a:bodyPr wrap="square" rtlCol="0">
            <a:spAutoFit/>
          </a:bodyPr>
          <a:lstStyle/>
          <a:p>
            <a:pPr marL="324000" indent="-342900" algn="l" rtl="0">
              <a:lnSpc>
                <a:spcPct val="200000"/>
              </a:lnSpc>
              <a:buFont typeface="+mj-lt"/>
              <a:buAutoNum type="arabicPeriod"/>
            </a:pPr>
            <a:r>
              <a:rPr lang="en-US" sz="1500" b="0" i="0" dirty="0">
                <a:solidFill>
                  <a:srgbClr val="FFFFFF"/>
                </a:solidFill>
                <a:effectLst/>
                <a:latin typeface="Reddit Sans"/>
                <a:ea typeface="Calibri" panose="020F0502020204030204" pitchFamily="34" charset="0"/>
                <a:cs typeface="Calibri" panose="020F0502020204030204" pitchFamily="34" charset="0"/>
              </a:rPr>
              <a:t>Regularly analyze competitor rates, there performance and adjust pricing, accordingly, introduce special offers during period of low occupancy.</a:t>
            </a:r>
          </a:p>
          <a:p>
            <a:pPr marL="324000" indent="-342900" algn="l" rtl="0">
              <a:lnSpc>
                <a:spcPct val="200000"/>
              </a:lnSpc>
              <a:buFont typeface="+mj-lt"/>
              <a:buAutoNum type="arabicPeriod"/>
            </a:pPr>
            <a:r>
              <a:rPr lang="en-US" sz="1500" b="0" i="0" dirty="0">
                <a:solidFill>
                  <a:srgbClr val="FFFFFF"/>
                </a:solidFill>
                <a:effectLst/>
                <a:latin typeface="Reddit Sans"/>
                <a:ea typeface="Calibri" panose="020F0502020204030204" pitchFamily="34" charset="0"/>
                <a:cs typeface="Calibri" panose="020F0502020204030204" pitchFamily="34" charset="0"/>
              </a:rPr>
              <a:t>They should focus on customer satisfaction consider personalized services to enhance guest experience.</a:t>
            </a:r>
          </a:p>
          <a:p>
            <a:pPr marL="324000" indent="-342900" algn="l" rtl="0">
              <a:lnSpc>
                <a:spcPct val="200000"/>
              </a:lnSpc>
              <a:buFont typeface="+mj-lt"/>
              <a:buAutoNum type="arabicPeriod"/>
            </a:pPr>
            <a:r>
              <a:rPr lang="en-US" sz="1500" b="0" i="0" dirty="0">
                <a:solidFill>
                  <a:srgbClr val="FFFFFF"/>
                </a:solidFill>
                <a:effectLst/>
                <a:latin typeface="Reddit Sans"/>
                <a:ea typeface="Calibri" panose="020F0502020204030204" pitchFamily="34" charset="0"/>
                <a:cs typeface="Calibri" panose="020F0502020204030204" pitchFamily="34" charset="0"/>
              </a:rPr>
              <a:t>Optimize the hotel's online visibility and user experience, invest in targeted digital marketing campaigns.</a:t>
            </a:r>
          </a:p>
          <a:p>
            <a:pPr marL="324000" indent="-342900" algn="l" rtl="0">
              <a:lnSpc>
                <a:spcPct val="200000"/>
              </a:lnSpc>
              <a:buFont typeface="+mj-lt"/>
              <a:buAutoNum type="arabicPeriod"/>
            </a:pPr>
            <a:r>
              <a:rPr lang="en-US" sz="1500" b="0" i="0" dirty="0">
                <a:solidFill>
                  <a:srgbClr val="FFFFFF"/>
                </a:solidFill>
                <a:effectLst/>
                <a:latin typeface="Reddit Sans"/>
                <a:ea typeface="Calibri" panose="020F0502020204030204" pitchFamily="34" charset="0"/>
                <a:cs typeface="Calibri" panose="020F0502020204030204" pitchFamily="34" charset="0"/>
              </a:rPr>
              <a:t>Reducing the dependency on 3rd party online platforms can be achieved by introduce incentives for guests booking directly through the hotel's website, promote exclusive deals on the hotel's official website.</a:t>
            </a:r>
          </a:p>
          <a:p>
            <a:pPr marL="324000" indent="-342900" algn="l" rtl="0">
              <a:lnSpc>
                <a:spcPct val="200000"/>
              </a:lnSpc>
              <a:buFont typeface="+mj-lt"/>
              <a:buAutoNum type="arabicPeriod"/>
            </a:pPr>
            <a:r>
              <a:rPr lang="en-US" sz="1500" b="0" i="0" dirty="0" err="1">
                <a:solidFill>
                  <a:srgbClr val="FFFFFF"/>
                </a:solidFill>
                <a:effectLst/>
                <a:latin typeface="Reddit Sans"/>
                <a:ea typeface="Calibri" panose="020F0502020204030204" pitchFamily="34" charset="0"/>
                <a:cs typeface="Calibri" panose="020F0502020204030204" pitchFamily="34" charset="0"/>
              </a:rPr>
              <a:t>Atliq</a:t>
            </a:r>
            <a:r>
              <a:rPr lang="en-US" sz="1500" b="0" i="0" dirty="0">
                <a:solidFill>
                  <a:srgbClr val="FFFFFF"/>
                </a:solidFill>
                <a:effectLst/>
                <a:latin typeface="Reddit Sans"/>
                <a:ea typeface="Calibri" panose="020F0502020204030204" pitchFamily="34" charset="0"/>
                <a:cs typeface="Calibri" panose="020F0502020204030204" pitchFamily="34" charset="0"/>
              </a:rPr>
              <a:t> Exotica from Mumbai has generated highest revenue of 117M among all hotels from AtliQ Grands hotel chain. Other hotel in AtliQ should adopt the facility, services and comfort provided by  </a:t>
            </a:r>
            <a:r>
              <a:rPr lang="en-US" sz="1500" b="0" i="0" dirty="0" err="1">
                <a:solidFill>
                  <a:srgbClr val="FFFFFF"/>
                </a:solidFill>
                <a:effectLst/>
                <a:latin typeface="Reddit Sans"/>
                <a:ea typeface="Calibri" panose="020F0502020204030204" pitchFamily="34" charset="0"/>
                <a:cs typeface="Calibri" panose="020F0502020204030204" pitchFamily="34" charset="0"/>
              </a:rPr>
              <a:t>Atliq</a:t>
            </a:r>
            <a:r>
              <a:rPr lang="en-US" sz="1500" b="0" i="0" dirty="0">
                <a:solidFill>
                  <a:srgbClr val="FFFFFF"/>
                </a:solidFill>
                <a:effectLst/>
                <a:latin typeface="Reddit Sans"/>
                <a:ea typeface="Calibri" panose="020F0502020204030204" pitchFamily="34" charset="0"/>
                <a:cs typeface="Calibri" panose="020F0502020204030204" pitchFamily="34" charset="0"/>
              </a:rPr>
              <a:t> Exotica.21`qi8`</a:t>
            </a:r>
            <a:endParaRPr lang="en-IN" sz="1500" dirty="0">
              <a:latin typeface="Reddit Sans"/>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38809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58BBD6-06AC-C0EB-0534-614FD8C709BB}"/>
            </a:ext>
          </a:extLst>
        </p:cNvPr>
        <p:cNvGrpSpPr/>
        <p:nvPr/>
      </p:nvGrpSpPr>
      <p:grpSpPr>
        <a:xfrm>
          <a:off x="0" y="0"/>
          <a:ext cx="0" cy="0"/>
          <a:chOff x="0" y="0"/>
          <a:chExt cx="0" cy="0"/>
        </a:xfrm>
      </p:grpSpPr>
      <p:pic>
        <p:nvPicPr>
          <p:cNvPr id="5" name="Picture 4" descr="A purple and black background&#10;&#10;AI-generated content may be incorrect.">
            <a:extLst>
              <a:ext uri="{FF2B5EF4-FFF2-40B4-BE49-F238E27FC236}">
                <a16:creationId xmlns:a16="http://schemas.microsoft.com/office/drawing/2014/main" id="{E6FF37CE-6B72-6CEB-3D81-AB1A20033B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015"/>
            <a:ext cx="12192000" cy="6849970"/>
          </a:xfrm>
          <a:prstGeom prst="rect">
            <a:avLst/>
          </a:prstGeom>
        </p:spPr>
      </p:pic>
      <p:sp>
        <p:nvSpPr>
          <p:cNvPr id="7" name="TextBox 6">
            <a:extLst>
              <a:ext uri="{FF2B5EF4-FFF2-40B4-BE49-F238E27FC236}">
                <a16:creationId xmlns:a16="http://schemas.microsoft.com/office/drawing/2014/main" id="{35153048-26D8-F6C2-2D5C-6A629C008A51}"/>
              </a:ext>
            </a:extLst>
          </p:cNvPr>
          <p:cNvSpPr txBox="1"/>
          <p:nvPr/>
        </p:nvSpPr>
        <p:spPr>
          <a:xfrm>
            <a:off x="3206434" y="2590469"/>
            <a:ext cx="6204856" cy="1107996"/>
          </a:xfrm>
          <a:prstGeom prst="rect">
            <a:avLst/>
          </a:prstGeom>
          <a:noFill/>
        </p:spPr>
        <p:txBody>
          <a:bodyPr wrap="square">
            <a:spAutoFit/>
          </a:bodyPr>
          <a:lstStyle/>
          <a:p>
            <a:pPr algn="ctr"/>
            <a:r>
              <a:rPr lang="en-US" sz="6600" b="1" dirty="0">
                <a:solidFill>
                  <a:schemeClr val="bg1"/>
                </a:solidFill>
                <a:latin typeface="Calibri" panose="020F0502020204030204" pitchFamily="34" charset="0"/>
                <a:ea typeface="Calibri" panose="020F0502020204030204" pitchFamily="34" charset="0"/>
                <a:cs typeface="Calibri" panose="020F0502020204030204" pitchFamily="34" charset="0"/>
              </a:rPr>
              <a:t>Thank You</a:t>
            </a:r>
            <a:endParaRPr lang="en-IN" sz="66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8798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196C5D2-5F53-4EE1-30DE-735F7C2CEE52}"/>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E52217E1-EF75-0E25-34B3-58BD45EFFD8B}"/>
              </a:ext>
            </a:extLst>
          </p:cNvPr>
          <p:cNvSpPr txBox="1"/>
          <p:nvPr/>
        </p:nvSpPr>
        <p:spPr>
          <a:xfrm>
            <a:off x="3276601" y="1883513"/>
            <a:ext cx="8175170" cy="830997"/>
          </a:xfrm>
          <a:prstGeom prst="rect">
            <a:avLst/>
          </a:prstGeom>
          <a:noFill/>
        </p:spPr>
        <p:txBody>
          <a:bodyPr wrap="square">
            <a:spAutoFit/>
          </a:bodyPr>
          <a:lstStyle/>
          <a:p>
            <a:r>
              <a:rPr lang="en-US" sz="24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 Comprehensive Analysis of AtliQ Grands' Operational Metrics and Insights</a:t>
            </a:r>
            <a:endPar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CEE3C858-9D82-8688-AE08-4C81401C432F}"/>
              </a:ext>
            </a:extLst>
          </p:cNvPr>
          <p:cNvSpPr txBox="1"/>
          <p:nvPr/>
        </p:nvSpPr>
        <p:spPr>
          <a:xfrm>
            <a:off x="3472543" y="589821"/>
            <a:ext cx="8360228" cy="707886"/>
          </a:xfrm>
          <a:prstGeom prst="rect">
            <a:avLst/>
          </a:prstGeom>
          <a:noFill/>
        </p:spPr>
        <p:txBody>
          <a:bodyPr wrap="square">
            <a:spAutoFit/>
          </a:bodyPr>
          <a:lstStyle/>
          <a:p>
            <a:r>
              <a:rPr lang="en-IN" sz="40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Table of Contents</a:t>
            </a:r>
            <a:endParaRPr lang="en-IN" sz="4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descr="A screenshot of a computer&#10;&#10;AI-generated content may be incorrect.">
            <a:extLst>
              <a:ext uri="{FF2B5EF4-FFF2-40B4-BE49-F238E27FC236}">
                <a16:creationId xmlns:a16="http://schemas.microsoft.com/office/drawing/2014/main" id="{7BEF94C2-C9C6-3E2D-CEC0-FA962F941A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635"/>
            <a:ext cx="12192000" cy="6840729"/>
          </a:xfrm>
          <a:prstGeom prst="rect">
            <a:avLst/>
          </a:prstGeom>
        </p:spPr>
      </p:pic>
    </p:spTree>
    <p:extLst>
      <p:ext uri="{BB962C8B-B14F-4D97-AF65-F5344CB8AC3E}">
        <p14:creationId xmlns:p14="http://schemas.microsoft.com/office/powerpoint/2010/main" val="1262469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a:extLst>
            <a:ext uri="{FF2B5EF4-FFF2-40B4-BE49-F238E27FC236}">
              <a16:creationId xmlns:a16="http://schemas.microsoft.com/office/drawing/2014/main" id="{B8D870D3-2BBB-1BE4-8557-3A46BC9A274C}"/>
            </a:ext>
          </a:extLst>
        </p:cNvPr>
        <p:cNvGrpSpPr/>
        <p:nvPr/>
      </p:nvGrpSpPr>
      <p:grpSpPr>
        <a:xfrm>
          <a:off x="0" y="0"/>
          <a:ext cx="0" cy="0"/>
          <a:chOff x="0" y="0"/>
          <a:chExt cx="0" cy="0"/>
        </a:xfrm>
      </p:grpSpPr>
      <p:sp useBgFill="1">
        <p:nvSpPr>
          <p:cNvPr id="32"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Color Cover">
            <a:extLst>
              <a:ext uri="{FF2B5EF4-FFF2-40B4-BE49-F238E27FC236}">
                <a16:creationId xmlns:a16="http://schemas.microsoft.com/office/drawing/2014/main" id="{63C1F321-BB96-4700-B3CE-1A6156067F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3FA1AD64-F15F-417D-956C-B2C211FC90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1" y="0"/>
            <a:ext cx="6064235" cy="6858000"/>
            <a:chOff x="651279" y="598259"/>
            <a:chExt cx="10889442" cy="5680742"/>
          </a:xfrm>
        </p:grpSpPr>
        <p:sp>
          <p:nvSpPr>
            <p:cNvPr id="21" name="Color">
              <a:extLst>
                <a:ext uri="{FF2B5EF4-FFF2-40B4-BE49-F238E27FC236}">
                  <a16:creationId xmlns:a16="http://schemas.microsoft.com/office/drawing/2014/main" id="{5F3C79B0-E0DE-407E-B550-3FDEB67B0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Color">
              <a:extLst>
                <a:ext uri="{FF2B5EF4-FFF2-40B4-BE49-F238E27FC236}">
                  <a16:creationId xmlns:a16="http://schemas.microsoft.com/office/drawing/2014/main" id="{A1A2DFA8-F321-4204-9B31-A3713BC652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 name="Group 3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5" name="Freeform: Shape 24">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7" name="Freeform: Shape 36">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8" name="Freeform: Shape 37">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9" name="Freeform: Shape 38">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11" name="TextBox 10">
            <a:extLst>
              <a:ext uri="{FF2B5EF4-FFF2-40B4-BE49-F238E27FC236}">
                <a16:creationId xmlns:a16="http://schemas.microsoft.com/office/drawing/2014/main" id="{8C580FC1-0941-F18E-03DF-F365E1E05315}"/>
              </a:ext>
            </a:extLst>
          </p:cNvPr>
          <p:cNvSpPr txBox="1"/>
          <p:nvPr/>
        </p:nvSpPr>
        <p:spPr>
          <a:xfrm>
            <a:off x="789708" y="841664"/>
            <a:ext cx="4874661" cy="51568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b="1" kern="1200">
                <a:solidFill>
                  <a:schemeClr val="bg1"/>
                </a:solidFill>
                <a:effectLst/>
                <a:latin typeface="+mj-lt"/>
                <a:ea typeface="+mj-ea"/>
                <a:cs typeface="+mj-cs"/>
              </a:rPr>
              <a:t>Table of Contents</a:t>
            </a:r>
            <a:endParaRPr lang="en-US" sz="4800" b="1" kern="1200">
              <a:solidFill>
                <a:schemeClr val="bg1"/>
              </a:solidFill>
              <a:latin typeface="+mj-lt"/>
              <a:ea typeface="+mj-ea"/>
              <a:cs typeface="+mj-cs"/>
            </a:endParaRPr>
          </a:p>
        </p:txBody>
      </p:sp>
      <p:sp>
        <p:nvSpPr>
          <p:cNvPr id="9" name="TextBox 8">
            <a:extLst>
              <a:ext uri="{FF2B5EF4-FFF2-40B4-BE49-F238E27FC236}">
                <a16:creationId xmlns:a16="http://schemas.microsoft.com/office/drawing/2014/main" id="{7A2CA205-36C5-DD0F-49EC-79A13BC2ED35}"/>
              </a:ext>
            </a:extLst>
          </p:cNvPr>
          <p:cNvSpPr txBox="1"/>
          <p:nvPr/>
        </p:nvSpPr>
        <p:spPr>
          <a:xfrm>
            <a:off x="6534687" y="841664"/>
            <a:ext cx="4867605" cy="5156800"/>
          </a:xfrm>
          <a:prstGeom prst="rect">
            <a:avLst/>
          </a:prstGeom>
        </p:spPr>
        <p:txBody>
          <a:bodyPr vert="horz" lIns="91440" tIns="45720" rIns="91440" bIns="45720" rtlCol="0" anchor="ctr">
            <a:normAutofit/>
          </a:bodyPr>
          <a:lstStyle/>
          <a:p>
            <a:pPr>
              <a:lnSpc>
                <a:spcPct val="90000"/>
              </a:lnSpc>
              <a:spcBef>
                <a:spcPts val="1000"/>
              </a:spcBef>
            </a:pPr>
            <a:r>
              <a:rPr lang="en-US" sz="2400" kern="1200">
                <a:solidFill>
                  <a:schemeClr val="tx2"/>
                </a:solidFill>
                <a:effectLst/>
                <a:latin typeface="+mn-lt"/>
                <a:ea typeface="+mn-ea"/>
                <a:cs typeface="+mn-cs"/>
              </a:rPr>
              <a:t>A Comprehensive Analysis of AtliQ Grands' Operational Metrics and Insights</a:t>
            </a:r>
            <a:endParaRPr lang="en-US" sz="2400" kern="1200">
              <a:solidFill>
                <a:schemeClr val="tx2"/>
              </a:solidFill>
              <a:latin typeface="+mn-lt"/>
              <a:ea typeface="+mn-ea"/>
              <a:cs typeface="+mn-cs"/>
            </a:endParaRPr>
          </a:p>
        </p:txBody>
      </p:sp>
    </p:spTree>
    <p:extLst>
      <p:ext uri="{BB962C8B-B14F-4D97-AF65-F5344CB8AC3E}">
        <p14:creationId xmlns:p14="http://schemas.microsoft.com/office/powerpoint/2010/main" val="1605150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846F41-9BF1-143C-96C0-42B499BC4982}"/>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B8C294CC-C456-60CA-7151-87B2B5EF27E3}"/>
              </a:ext>
            </a:extLst>
          </p:cNvPr>
          <p:cNvSpPr txBox="1"/>
          <p:nvPr/>
        </p:nvSpPr>
        <p:spPr>
          <a:xfrm>
            <a:off x="3276601" y="1883513"/>
            <a:ext cx="8175170" cy="830997"/>
          </a:xfrm>
          <a:prstGeom prst="rect">
            <a:avLst/>
          </a:prstGeom>
          <a:noFill/>
        </p:spPr>
        <p:txBody>
          <a:bodyPr wrap="square">
            <a:spAutoFit/>
          </a:bodyPr>
          <a:lstStyle/>
          <a:p>
            <a:r>
              <a:rPr lang="en-US" sz="24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 Comprehensive Analysis of AtliQ Grands' Operational Metrics and Insights</a:t>
            </a:r>
            <a:endPar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8C71FCA2-A477-DAA0-7B3E-140E728C3BA6}"/>
              </a:ext>
            </a:extLst>
          </p:cNvPr>
          <p:cNvSpPr txBox="1"/>
          <p:nvPr/>
        </p:nvSpPr>
        <p:spPr>
          <a:xfrm>
            <a:off x="3472543" y="589821"/>
            <a:ext cx="8360228" cy="707886"/>
          </a:xfrm>
          <a:prstGeom prst="rect">
            <a:avLst/>
          </a:prstGeom>
          <a:noFill/>
        </p:spPr>
        <p:txBody>
          <a:bodyPr wrap="square">
            <a:spAutoFit/>
          </a:bodyPr>
          <a:lstStyle/>
          <a:p>
            <a:r>
              <a:rPr lang="en-IN" sz="40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Table of Contents</a:t>
            </a:r>
            <a:endParaRPr lang="en-IN" sz="4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descr="A purple and black background&#10;&#10;AI-generated content may be incorrect.">
            <a:extLst>
              <a:ext uri="{FF2B5EF4-FFF2-40B4-BE49-F238E27FC236}">
                <a16:creationId xmlns:a16="http://schemas.microsoft.com/office/drawing/2014/main" id="{819143C2-7AEF-F000-76FB-0DE235757B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015"/>
            <a:ext cx="12192000" cy="6849970"/>
          </a:xfrm>
          <a:prstGeom prst="rect">
            <a:avLst/>
          </a:prstGeom>
        </p:spPr>
      </p:pic>
      <p:sp>
        <p:nvSpPr>
          <p:cNvPr id="4" name="TextBox 3">
            <a:extLst>
              <a:ext uri="{FF2B5EF4-FFF2-40B4-BE49-F238E27FC236}">
                <a16:creationId xmlns:a16="http://schemas.microsoft.com/office/drawing/2014/main" id="{4F0A7A75-A1BB-CEF6-79E9-74B0F8FE445E}"/>
              </a:ext>
            </a:extLst>
          </p:cNvPr>
          <p:cNvSpPr txBox="1"/>
          <p:nvPr/>
        </p:nvSpPr>
        <p:spPr>
          <a:xfrm>
            <a:off x="3973285" y="589821"/>
            <a:ext cx="7715795" cy="692497"/>
          </a:xfrm>
          <a:prstGeom prst="rect">
            <a:avLst/>
          </a:prstGeom>
          <a:noFill/>
        </p:spPr>
        <p:txBody>
          <a:bodyPr wrap="square" rtlCol="0">
            <a:spAutoFit/>
          </a:bodyPr>
          <a:lstStyle/>
          <a:p>
            <a:r>
              <a:rPr lang="en-US" sz="3900" b="1" dirty="0">
                <a:solidFill>
                  <a:schemeClr val="bg1"/>
                </a:solidFill>
                <a:latin typeface="Calibri" panose="020F0502020204030204" pitchFamily="34" charset="0"/>
                <a:ea typeface="Calibri" panose="020F0502020204030204" pitchFamily="34" charset="0"/>
                <a:cs typeface="Calibri" panose="020F0502020204030204" pitchFamily="34" charset="0"/>
              </a:rPr>
              <a:t>Table of Contents</a:t>
            </a:r>
            <a:endParaRPr lang="en-IN" sz="39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A32C21B7-523D-89AF-D636-0313686B6365}"/>
              </a:ext>
            </a:extLst>
          </p:cNvPr>
          <p:cNvSpPr txBox="1"/>
          <p:nvPr/>
        </p:nvSpPr>
        <p:spPr>
          <a:xfrm>
            <a:off x="1371600" y="1993650"/>
            <a:ext cx="9766663" cy="3920240"/>
          </a:xfrm>
          <a:prstGeom prst="rect">
            <a:avLst/>
          </a:prstGeom>
          <a:noFill/>
        </p:spPr>
        <p:txBody>
          <a:bodyPr wrap="square" rtlCol="0">
            <a:spAutoFit/>
          </a:bodyPr>
          <a:lstStyle/>
          <a:p>
            <a:pPr marL="342900" indent="-342900">
              <a:lnSpc>
                <a:spcPct val="150000"/>
              </a:lnSpc>
              <a:buFont typeface="Wingdings" panose="05000000000000000000" pitchFamily="2" charset="2"/>
              <a:buChar char="§"/>
            </a:pPr>
            <a:r>
              <a:rPr lang="en-US" sz="2100" dirty="0">
                <a:solidFill>
                  <a:schemeClr val="bg1"/>
                </a:solidFill>
                <a:latin typeface="Reddit Sans"/>
                <a:ea typeface="Calibri" panose="020F0502020204030204" pitchFamily="34" charset="0"/>
                <a:cs typeface="Calibri" panose="020F0502020204030204" pitchFamily="34" charset="0"/>
              </a:rPr>
              <a:t>Introduction									01</a:t>
            </a:r>
          </a:p>
          <a:p>
            <a:pPr marL="342900" indent="-342900">
              <a:lnSpc>
                <a:spcPct val="150000"/>
              </a:lnSpc>
              <a:buFont typeface="Wingdings" panose="05000000000000000000" pitchFamily="2" charset="2"/>
              <a:buChar char="§"/>
            </a:pPr>
            <a:r>
              <a:rPr lang="en-US" sz="2100" dirty="0">
                <a:solidFill>
                  <a:schemeClr val="bg1"/>
                </a:solidFill>
                <a:latin typeface="Reddit Sans"/>
                <a:ea typeface="Calibri" panose="020F0502020204030204" pitchFamily="34" charset="0"/>
                <a:cs typeface="Calibri" panose="020F0502020204030204" pitchFamily="34" charset="0"/>
              </a:rPr>
              <a:t>AtliQ Grands Background							02</a:t>
            </a:r>
          </a:p>
          <a:p>
            <a:pPr marL="342900" indent="-342900">
              <a:lnSpc>
                <a:spcPct val="150000"/>
              </a:lnSpc>
              <a:buFont typeface="Wingdings" panose="05000000000000000000" pitchFamily="2" charset="2"/>
              <a:buChar char="§"/>
            </a:pPr>
            <a:r>
              <a:rPr lang="en-IN" sz="2100" dirty="0">
                <a:solidFill>
                  <a:schemeClr val="bg1"/>
                </a:solidFill>
                <a:latin typeface="Reddit Sans"/>
                <a:ea typeface="Calibri" panose="020F0502020204030204" pitchFamily="34" charset="0"/>
                <a:cs typeface="Calibri" panose="020F0502020204030204" pitchFamily="34" charset="0"/>
              </a:rPr>
              <a:t>Project Goals									03</a:t>
            </a:r>
          </a:p>
          <a:p>
            <a:pPr marL="342900" indent="-342900">
              <a:lnSpc>
                <a:spcPct val="150000"/>
              </a:lnSpc>
              <a:buFont typeface="Wingdings" panose="05000000000000000000" pitchFamily="2" charset="2"/>
              <a:buChar char="§"/>
            </a:pPr>
            <a:r>
              <a:rPr lang="en-IN" sz="2100" dirty="0">
                <a:solidFill>
                  <a:schemeClr val="bg1"/>
                </a:solidFill>
                <a:effectLst/>
                <a:latin typeface="Reddit Sans"/>
                <a:ea typeface="Calibri" panose="020F0502020204030204" pitchFamily="34" charset="0"/>
                <a:cs typeface="Calibri" panose="020F0502020204030204" pitchFamily="34" charset="0"/>
              </a:rPr>
              <a:t>Key Performance Indicators (KPIs)						04</a:t>
            </a:r>
            <a:endParaRPr lang="en-IN" sz="2100" dirty="0"/>
          </a:p>
          <a:p>
            <a:pPr marL="342900" indent="-342900">
              <a:lnSpc>
                <a:spcPct val="150000"/>
              </a:lnSpc>
              <a:buFont typeface="Wingdings" panose="05000000000000000000" pitchFamily="2" charset="2"/>
              <a:buChar char="§"/>
            </a:pPr>
            <a:r>
              <a:rPr lang="en-IN" sz="2100" dirty="0">
                <a:solidFill>
                  <a:schemeClr val="bg1"/>
                </a:solidFill>
                <a:latin typeface="Reddit Sans"/>
                <a:ea typeface="Calibri" panose="020F0502020204030204" pitchFamily="34" charset="0"/>
                <a:cs typeface="Calibri" panose="020F0502020204030204" pitchFamily="34" charset="0"/>
              </a:rPr>
              <a:t>Occupancy and ADR (Average daily Rate)					05</a:t>
            </a:r>
          </a:p>
          <a:p>
            <a:pPr marL="342900" indent="-342900">
              <a:lnSpc>
                <a:spcPct val="150000"/>
              </a:lnSpc>
              <a:buFont typeface="Wingdings" panose="05000000000000000000" pitchFamily="2" charset="2"/>
              <a:buChar char="§"/>
            </a:pPr>
            <a:r>
              <a:rPr lang="en-IN" sz="2100" dirty="0">
                <a:solidFill>
                  <a:schemeClr val="bg1"/>
                </a:solidFill>
                <a:latin typeface="Reddit Sans"/>
                <a:ea typeface="Calibri" panose="020F0502020204030204" pitchFamily="34" charset="0"/>
                <a:cs typeface="Calibri" panose="020F0502020204030204" pitchFamily="34" charset="0"/>
              </a:rPr>
              <a:t>Dashboard created : Performance view, Executive view, Business Insights		06</a:t>
            </a:r>
          </a:p>
          <a:p>
            <a:pPr marL="342900" indent="-342900">
              <a:lnSpc>
                <a:spcPct val="150000"/>
              </a:lnSpc>
              <a:buFont typeface="Wingdings" panose="05000000000000000000" pitchFamily="2" charset="2"/>
              <a:buChar char="§"/>
            </a:pPr>
            <a:r>
              <a:rPr lang="en-IN" sz="2100" dirty="0">
                <a:solidFill>
                  <a:schemeClr val="bg1"/>
                </a:solidFill>
                <a:latin typeface="Reddit Sans"/>
                <a:ea typeface="Calibri" panose="020F0502020204030204" pitchFamily="34" charset="0"/>
                <a:cs typeface="Calibri" panose="020F0502020204030204" pitchFamily="34" charset="0"/>
              </a:rPr>
              <a:t>Insights									07</a:t>
            </a:r>
          </a:p>
          <a:p>
            <a:pPr marL="342900" indent="-342900">
              <a:lnSpc>
                <a:spcPct val="150000"/>
              </a:lnSpc>
              <a:buFont typeface="Wingdings" panose="05000000000000000000" pitchFamily="2" charset="2"/>
              <a:buChar char="§"/>
            </a:pPr>
            <a:r>
              <a:rPr lang="en-IN" sz="2100" dirty="0">
                <a:solidFill>
                  <a:schemeClr val="bg1"/>
                </a:solidFill>
                <a:latin typeface="Reddit Sans"/>
                <a:ea typeface="Calibri" panose="020F0502020204030204" pitchFamily="34" charset="0"/>
                <a:cs typeface="Calibri" panose="020F0502020204030204" pitchFamily="34" charset="0"/>
              </a:rPr>
              <a:t>Recommendations 								08</a:t>
            </a:r>
          </a:p>
        </p:txBody>
      </p:sp>
    </p:spTree>
    <p:extLst>
      <p:ext uri="{BB962C8B-B14F-4D97-AF65-F5344CB8AC3E}">
        <p14:creationId xmlns:p14="http://schemas.microsoft.com/office/powerpoint/2010/main" val="2513743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689366-EE19-D24F-A8B6-000F2F442E6A}"/>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8B4ED038-7503-CC75-4074-CE3BB3123D26}"/>
              </a:ext>
            </a:extLst>
          </p:cNvPr>
          <p:cNvSpPr txBox="1"/>
          <p:nvPr/>
        </p:nvSpPr>
        <p:spPr>
          <a:xfrm>
            <a:off x="3276601" y="1883513"/>
            <a:ext cx="8175170" cy="830997"/>
          </a:xfrm>
          <a:prstGeom prst="rect">
            <a:avLst/>
          </a:prstGeom>
          <a:noFill/>
        </p:spPr>
        <p:txBody>
          <a:bodyPr wrap="square">
            <a:spAutoFit/>
          </a:bodyPr>
          <a:lstStyle/>
          <a:p>
            <a:r>
              <a:rPr lang="en-US" sz="24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 Comprehensive Analysis of AtliQ Grands' Operational Metrics and Insights</a:t>
            </a:r>
            <a:endPar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58CA5584-9287-0FAB-705E-FA2DA8B688B6}"/>
              </a:ext>
            </a:extLst>
          </p:cNvPr>
          <p:cNvSpPr txBox="1"/>
          <p:nvPr/>
        </p:nvSpPr>
        <p:spPr>
          <a:xfrm>
            <a:off x="3472543" y="589821"/>
            <a:ext cx="8360228" cy="707886"/>
          </a:xfrm>
          <a:prstGeom prst="rect">
            <a:avLst/>
          </a:prstGeom>
          <a:noFill/>
        </p:spPr>
        <p:txBody>
          <a:bodyPr wrap="square">
            <a:spAutoFit/>
          </a:bodyPr>
          <a:lstStyle/>
          <a:p>
            <a:r>
              <a:rPr lang="en-IN" sz="40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Table of Contents</a:t>
            </a:r>
            <a:endParaRPr lang="en-IN" sz="4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descr="A close-up of a skyscraper&#10;&#10;AI-generated content may be incorrect.">
            <a:extLst>
              <a:ext uri="{FF2B5EF4-FFF2-40B4-BE49-F238E27FC236}">
                <a16:creationId xmlns:a16="http://schemas.microsoft.com/office/drawing/2014/main" id="{60BC95BD-E027-B600-5E5D-63C7CD04F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1" y="0"/>
            <a:ext cx="12188997" cy="6858000"/>
          </a:xfrm>
          <a:prstGeom prst="rect">
            <a:avLst/>
          </a:prstGeom>
        </p:spPr>
      </p:pic>
    </p:spTree>
    <p:extLst>
      <p:ext uri="{BB962C8B-B14F-4D97-AF65-F5344CB8AC3E}">
        <p14:creationId xmlns:p14="http://schemas.microsoft.com/office/powerpoint/2010/main" val="3946042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97084-5460-DDCE-3490-1C5600BE9F34}"/>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99DB89FD-B915-5C22-EF18-1232EAFD1120}"/>
              </a:ext>
            </a:extLst>
          </p:cNvPr>
          <p:cNvSpPr txBox="1"/>
          <p:nvPr/>
        </p:nvSpPr>
        <p:spPr>
          <a:xfrm>
            <a:off x="3276601" y="1883513"/>
            <a:ext cx="8175170" cy="830997"/>
          </a:xfrm>
          <a:prstGeom prst="rect">
            <a:avLst/>
          </a:prstGeom>
          <a:noFill/>
        </p:spPr>
        <p:txBody>
          <a:bodyPr wrap="square">
            <a:spAutoFit/>
          </a:bodyPr>
          <a:lstStyle/>
          <a:p>
            <a:r>
              <a:rPr lang="en-US" sz="24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 Comprehensive Analysis of AtliQ Grands' Operational Metrics and Insights</a:t>
            </a:r>
            <a:endPar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346A6DFC-F205-31F7-F3B7-C2751DC06C92}"/>
              </a:ext>
            </a:extLst>
          </p:cNvPr>
          <p:cNvSpPr txBox="1"/>
          <p:nvPr/>
        </p:nvSpPr>
        <p:spPr>
          <a:xfrm>
            <a:off x="3472543" y="589821"/>
            <a:ext cx="8360228" cy="707886"/>
          </a:xfrm>
          <a:prstGeom prst="rect">
            <a:avLst/>
          </a:prstGeom>
          <a:noFill/>
        </p:spPr>
        <p:txBody>
          <a:bodyPr wrap="square">
            <a:spAutoFit/>
          </a:bodyPr>
          <a:lstStyle/>
          <a:p>
            <a:r>
              <a:rPr lang="en-IN" sz="40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Table of Contents</a:t>
            </a:r>
            <a:endParaRPr lang="en-IN" sz="4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descr="A screenshot of a computer screen&#10;&#10;AI-generated content may be incorrect.">
            <a:extLst>
              <a:ext uri="{FF2B5EF4-FFF2-40B4-BE49-F238E27FC236}">
                <a16:creationId xmlns:a16="http://schemas.microsoft.com/office/drawing/2014/main" id="{A23BCF78-A61A-7BBF-45F2-0CA7091FE9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8514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47550-E474-B929-9ADB-DE00467723C8}"/>
              </a:ext>
            </a:extLst>
          </p:cNvPr>
          <p:cNvSpPr>
            <a:spLocks noGrp="1"/>
          </p:cNvSpPr>
          <p:nvPr>
            <p:ph type="title"/>
          </p:nvPr>
        </p:nvSpPr>
        <p:spPr>
          <a:xfrm>
            <a:off x="566058" y="190956"/>
            <a:ext cx="10515600" cy="1325563"/>
          </a:xfrm>
        </p:spPr>
        <p:txBody>
          <a:bodyPr>
            <a:normAutofit/>
          </a:bodyPr>
          <a:lstStyle/>
          <a:p>
            <a:r>
              <a:rPr lang="en-IN" sz="4000" b="1" dirty="0">
                <a:solidFill>
                  <a:schemeClr val="bg1"/>
                </a:solidFill>
                <a:effectLst/>
                <a:latin typeface="Reddit Sans"/>
                <a:ea typeface="Calibri" panose="020F0502020204030204" pitchFamily="34" charset="0"/>
                <a:cs typeface="Calibri" panose="020F0502020204030204" pitchFamily="34" charset="0"/>
              </a:rPr>
              <a:t>Project Goals</a:t>
            </a:r>
            <a:endParaRPr lang="en-IN" sz="4000" b="1" dirty="0">
              <a:solidFill>
                <a:schemeClr val="bg1"/>
              </a:solidFill>
              <a:latin typeface="Reddit Sans"/>
              <a:ea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49A1CC90-E740-03EC-A0B0-05A698587B8C}"/>
              </a:ext>
            </a:extLst>
          </p:cNvPr>
          <p:cNvSpPr txBox="1"/>
          <p:nvPr/>
        </p:nvSpPr>
        <p:spPr>
          <a:xfrm>
            <a:off x="674914" y="3080657"/>
            <a:ext cx="2492829" cy="1538883"/>
          </a:xfrm>
          <a:prstGeom prst="rect">
            <a:avLst/>
          </a:prstGeom>
          <a:noFill/>
        </p:spPr>
        <p:txBody>
          <a:bodyPr wrap="square" rtlCol="0">
            <a:spAutoFit/>
          </a:bodyPr>
          <a:lstStyle/>
          <a:p>
            <a:pPr algn="l" rtl="0"/>
            <a:r>
              <a:rPr lang="en-US" sz="1400" b="0" i="0" dirty="0">
                <a:solidFill>
                  <a:srgbClr val="FFFFFF"/>
                </a:solidFill>
                <a:effectLst/>
                <a:latin typeface="Reddit Sans"/>
                <a:ea typeface="Calibri" panose="020F0502020204030204" pitchFamily="34" charset="0"/>
                <a:cs typeface="Calibri" panose="020F0502020204030204" pitchFamily="34" charset="0"/>
              </a:rPr>
              <a:t>Empower AtliQ Grands with insights from all booking channels. </a:t>
            </a:r>
          </a:p>
          <a:p>
            <a:pPr algn="l" rtl="0">
              <a:spcBef>
                <a:spcPts val="1200"/>
              </a:spcBef>
            </a:pPr>
            <a:r>
              <a:rPr lang="en-US" sz="1400" b="0" i="0" dirty="0">
                <a:solidFill>
                  <a:srgbClr val="FFFFFF"/>
                </a:solidFill>
                <a:effectLst/>
                <a:latin typeface="Reddit Sans"/>
                <a:ea typeface="Calibri" panose="020F0502020204030204" pitchFamily="34" charset="0"/>
                <a:cs typeface="Calibri" panose="020F0502020204030204" pitchFamily="34" charset="0"/>
              </a:rPr>
              <a:t>Create a user-friendly Power BI dashboard for stakeholders. </a:t>
            </a:r>
          </a:p>
          <a:p>
            <a:endParaRPr lang="en-IN" sz="1400" dirty="0">
              <a:latin typeface="Reddit Sans"/>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5043BC52-EDA6-8C31-D41B-637FBA23AACD}"/>
              </a:ext>
            </a:extLst>
          </p:cNvPr>
          <p:cNvSpPr txBox="1"/>
          <p:nvPr/>
        </p:nvSpPr>
        <p:spPr>
          <a:xfrm>
            <a:off x="674914" y="2481943"/>
            <a:ext cx="2492829" cy="353943"/>
          </a:xfrm>
          <a:prstGeom prst="rect">
            <a:avLst/>
          </a:prstGeom>
          <a:noFill/>
        </p:spPr>
        <p:txBody>
          <a:bodyPr wrap="square" rtlCol="0">
            <a:spAutoFit/>
          </a:bodyPr>
          <a:lstStyle/>
          <a:p>
            <a:r>
              <a:rPr lang="en-IN" sz="17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Objectives</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F5610412-C34A-3A2E-DC61-9E59D70BBA78}"/>
              </a:ext>
            </a:extLst>
          </p:cNvPr>
          <p:cNvSpPr txBox="1"/>
          <p:nvPr/>
        </p:nvSpPr>
        <p:spPr>
          <a:xfrm>
            <a:off x="3537857" y="3080657"/>
            <a:ext cx="2492829" cy="2400657"/>
          </a:xfrm>
          <a:prstGeom prst="rect">
            <a:avLst/>
          </a:prstGeom>
          <a:noFill/>
        </p:spPr>
        <p:txBody>
          <a:bodyPr wrap="square" rtlCol="0">
            <a:spAutoFit/>
          </a:bodyPr>
          <a:lstStyle/>
          <a:p>
            <a:r>
              <a:rPr lang="en-US" sz="1400" dirty="0">
                <a:solidFill>
                  <a:srgbClr val="FFFFFF"/>
                </a:solidFill>
                <a:latin typeface="Calibri" panose="020F0502020204030204" pitchFamily="34" charset="0"/>
                <a:ea typeface="Calibri" panose="020F0502020204030204" pitchFamily="34" charset="0"/>
                <a:cs typeface="Calibri" panose="020F0502020204030204" pitchFamily="34" charset="0"/>
              </a:rPr>
              <a:t>The goal is to create a data-driven decision-making framework to combat competition and optimize revenue. </a:t>
            </a:r>
          </a:p>
          <a:p>
            <a:pPr>
              <a:spcBef>
                <a:spcPts val="1200"/>
              </a:spcBef>
            </a:pPr>
            <a:r>
              <a:rPr lang="en-US" sz="1400" dirty="0">
                <a:solidFill>
                  <a:srgbClr val="FFFFFF"/>
                </a:solidFill>
                <a:latin typeface="Calibri" panose="020F0502020204030204" pitchFamily="34" charset="0"/>
                <a:ea typeface="Calibri" panose="020F0502020204030204" pitchFamily="34" charset="0"/>
                <a:cs typeface="Calibri" panose="020F0502020204030204" pitchFamily="34" charset="0"/>
              </a:rPr>
              <a:t>To build a dashboard to achieve milestone like smarter decisions, increased revenue, and outshining the competition. </a:t>
            </a:r>
          </a:p>
        </p:txBody>
      </p:sp>
      <p:sp>
        <p:nvSpPr>
          <p:cNvPr id="7" name="TextBox 6">
            <a:extLst>
              <a:ext uri="{FF2B5EF4-FFF2-40B4-BE49-F238E27FC236}">
                <a16:creationId xmlns:a16="http://schemas.microsoft.com/office/drawing/2014/main" id="{D0C15A64-9290-E12F-D34B-34E5D6A24CE6}"/>
              </a:ext>
            </a:extLst>
          </p:cNvPr>
          <p:cNvSpPr txBox="1"/>
          <p:nvPr/>
        </p:nvSpPr>
        <p:spPr>
          <a:xfrm>
            <a:off x="3537857" y="2481943"/>
            <a:ext cx="2492829" cy="353943"/>
          </a:xfrm>
          <a:prstGeom prst="rect">
            <a:avLst/>
          </a:prstGeom>
          <a:noFill/>
        </p:spPr>
        <p:txBody>
          <a:bodyPr wrap="square" rtlCol="0">
            <a:spAutoFit/>
          </a:bodyPr>
          <a:lstStyle/>
          <a:p>
            <a:r>
              <a:rPr lang="en-IN" sz="17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Milestones</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6D900DDE-FACF-9FB6-A1F4-F5AE72340C6A}"/>
              </a:ext>
            </a:extLst>
          </p:cNvPr>
          <p:cNvSpPr txBox="1"/>
          <p:nvPr/>
        </p:nvSpPr>
        <p:spPr>
          <a:xfrm>
            <a:off x="6400800" y="3080657"/>
            <a:ext cx="2492829" cy="1323439"/>
          </a:xfrm>
          <a:prstGeom prst="rect">
            <a:avLst/>
          </a:prstGeom>
          <a:noFill/>
        </p:spPr>
        <p:txBody>
          <a:bodyPr wrap="square" rtlCol="0">
            <a:spAutoFit/>
          </a:bodyPr>
          <a:lstStyle/>
          <a:p>
            <a:pPr algn="l" rtl="0"/>
            <a:r>
              <a:rPr lang="en-US" sz="1400" dirty="0">
                <a:solidFill>
                  <a:srgbClr val="FFFFFF"/>
                </a:solidFill>
                <a:latin typeface="Reddit Sans"/>
                <a:ea typeface="Calibri" panose="020F0502020204030204" pitchFamily="34" charset="0"/>
                <a:cs typeface="Calibri" panose="020F0502020204030204" pitchFamily="34" charset="0"/>
              </a:rPr>
              <a:t>Measure project performance against established KPIs.</a:t>
            </a:r>
          </a:p>
          <a:p>
            <a:pPr algn="l" rtl="0">
              <a:spcBef>
                <a:spcPts val="1200"/>
              </a:spcBef>
            </a:pPr>
            <a:r>
              <a:rPr lang="en-US" sz="1400" dirty="0">
                <a:solidFill>
                  <a:srgbClr val="FFFFFF"/>
                </a:solidFill>
                <a:latin typeface="Reddit Sans"/>
                <a:ea typeface="Calibri" panose="020F0502020204030204" pitchFamily="34" charset="0"/>
                <a:cs typeface="Calibri" panose="020F0502020204030204" pitchFamily="34" charset="0"/>
              </a:rPr>
              <a:t>Evaluate stakeholder satisfaction through feedback surveys.</a:t>
            </a:r>
          </a:p>
        </p:txBody>
      </p:sp>
      <p:sp>
        <p:nvSpPr>
          <p:cNvPr id="9" name="TextBox 8">
            <a:extLst>
              <a:ext uri="{FF2B5EF4-FFF2-40B4-BE49-F238E27FC236}">
                <a16:creationId xmlns:a16="http://schemas.microsoft.com/office/drawing/2014/main" id="{CD8F21D5-B245-0631-C096-53B4563C695A}"/>
              </a:ext>
            </a:extLst>
          </p:cNvPr>
          <p:cNvSpPr txBox="1"/>
          <p:nvPr/>
        </p:nvSpPr>
        <p:spPr>
          <a:xfrm>
            <a:off x="6400800" y="2481943"/>
            <a:ext cx="2492829" cy="353943"/>
          </a:xfrm>
          <a:prstGeom prst="rect">
            <a:avLst/>
          </a:prstGeom>
          <a:noFill/>
        </p:spPr>
        <p:txBody>
          <a:bodyPr wrap="square" rtlCol="0">
            <a:spAutoFit/>
          </a:bodyPr>
          <a:lstStyle/>
          <a:p>
            <a:r>
              <a:rPr lang="en-IN" sz="17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Success Metrics</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DD1DFF2E-39D9-039B-5A9A-4E3CFC5A4DA5}"/>
              </a:ext>
            </a:extLst>
          </p:cNvPr>
          <p:cNvSpPr txBox="1"/>
          <p:nvPr/>
        </p:nvSpPr>
        <p:spPr>
          <a:xfrm>
            <a:off x="9263743" y="3080657"/>
            <a:ext cx="2492829" cy="1323439"/>
          </a:xfrm>
          <a:prstGeom prst="rect">
            <a:avLst/>
          </a:prstGeom>
          <a:noFill/>
        </p:spPr>
        <p:txBody>
          <a:bodyPr wrap="square" rtlCol="0">
            <a:spAutoFit/>
          </a:bodyPr>
          <a:lstStyle/>
          <a:p>
            <a:pPr algn="l" rtl="0"/>
            <a:r>
              <a:rPr lang="en-US" sz="1400" dirty="0">
                <a:solidFill>
                  <a:srgbClr val="FFFFFF"/>
                </a:solidFill>
                <a:latin typeface="Calibri" panose="020F0502020204030204" pitchFamily="34" charset="0"/>
                <a:ea typeface="Calibri" panose="020F0502020204030204" pitchFamily="34" charset="0"/>
                <a:cs typeface="Calibri" panose="020F0502020204030204" pitchFamily="34" charset="0"/>
              </a:rPr>
              <a:t>Project Timeline was set for 4 month with 3 short deadlines of 1 months for each page.</a:t>
            </a:r>
          </a:p>
          <a:p>
            <a:pPr algn="l" rtl="0">
              <a:spcBef>
                <a:spcPts val="1200"/>
              </a:spcBef>
            </a:pPr>
            <a:r>
              <a:rPr lang="en-US" sz="1400" dirty="0">
                <a:solidFill>
                  <a:srgbClr val="FFFFFF"/>
                </a:solidFill>
                <a:latin typeface="Calibri" panose="020F0502020204030204" pitchFamily="34" charset="0"/>
                <a:ea typeface="Calibri" panose="020F0502020204030204" pitchFamily="34" charset="0"/>
                <a:cs typeface="Calibri" panose="020F0502020204030204" pitchFamily="34" charset="0"/>
              </a:rPr>
              <a:t>Regularly track progress against milestones.</a:t>
            </a:r>
          </a:p>
        </p:txBody>
      </p:sp>
      <p:sp>
        <p:nvSpPr>
          <p:cNvPr id="11" name="TextBox 10">
            <a:extLst>
              <a:ext uri="{FF2B5EF4-FFF2-40B4-BE49-F238E27FC236}">
                <a16:creationId xmlns:a16="http://schemas.microsoft.com/office/drawing/2014/main" id="{D942D42D-6817-2B6E-831B-0E8C1CA88E9A}"/>
              </a:ext>
            </a:extLst>
          </p:cNvPr>
          <p:cNvSpPr txBox="1"/>
          <p:nvPr/>
        </p:nvSpPr>
        <p:spPr>
          <a:xfrm>
            <a:off x="9263743" y="2481943"/>
            <a:ext cx="2492829" cy="353943"/>
          </a:xfrm>
          <a:prstGeom prst="rect">
            <a:avLst/>
          </a:prstGeom>
          <a:noFill/>
        </p:spPr>
        <p:txBody>
          <a:bodyPr wrap="square" rtlCol="0">
            <a:spAutoFit/>
          </a:bodyPr>
          <a:lstStyle/>
          <a:p>
            <a:r>
              <a:rPr lang="en-IN" sz="17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Timeline</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88667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1D472695-9F74-E7F3-99ED-62ABA546FF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2FB1CB-7F68-4B39-84E7-DDB555517D95}"/>
              </a:ext>
            </a:extLst>
          </p:cNvPr>
          <p:cNvSpPr>
            <a:spLocks noGrp="1"/>
          </p:cNvSpPr>
          <p:nvPr>
            <p:ph type="title"/>
          </p:nvPr>
        </p:nvSpPr>
        <p:spPr>
          <a:xfrm>
            <a:off x="566058" y="190956"/>
            <a:ext cx="10515600" cy="1325563"/>
          </a:xfrm>
        </p:spPr>
        <p:txBody>
          <a:bodyPr>
            <a:normAutofit/>
          </a:bodyPr>
          <a:lstStyle/>
          <a:p>
            <a:r>
              <a:rPr lang="en-IN" sz="4000" b="1" dirty="0">
                <a:solidFill>
                  <a:schemeClr val="bg1"/>
                </a:solidFill>
                <a:effectLst/>
                <a:latin typeface="Reddit Sans"/>
                <a:ea typeface="Calibri" panose="020F0502020204030204" pitchFamily="34" charset="0"/>
                <a:cs typeface="Calibri" panose="020F0502020204030204" pitchFamily="34" charset="0"/>
              </a:rPr>
              <a:t>Key Performance Indicators (KPIs)</a:t>
            </a:r>
            <a:endParaRPr lang="en-IN" sz="4000" b="1" dirty="0">
              <a:solidFill>
                <a:schemeClr val="bg1"/>
              </a:solidFill>
              <a:latin typeface="Reddit Sans"/>
              <a:ea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5A478A50-1B80-61BE-7AFB-72080B73122F}"/>
              </a:ext>
            </a:extLst>
          </p:cNvPr>
          <p:cNvSpPr txBox="1"/>
          <p:nvPr/>
        </p:nvSpPr>
        <p:spPr>
          <a:xfrm>
            <a:off x="674914" y="2895595"/>
            <a:ext cx="2492829" cy="738664"/>
          </a:xfrm>
          <a:prstGeom prst="rect">
            <a:avLst/>
          </a:prstGeom>
          <a:noFill/>
        </p:spPr>
        <p:txBody>
          <a:bodyPr wrap="square" rtlCol="0">
            <a:spAutoFit/>
          </a:bodyPr>
          <a:lstStyle/>
          <a:p>
            <a:pPr algn="l" rtl="0"/>
            <a:r>
              <a:rPr lang="en-US" sz="1400" dirty="0">
                <a:solidFill>
                  <a:schemeClr val="bg1"/>
                </a:solidFill>
                <a:effectLst/>
                <a:latin typeface="Reddit Sans"/>
              </a:rPr>
              <a:t>This represents a increase/decrease compared to the previous period.</a:t>
            </a:r>
            <a:endParaRPr lang="en-US" sz="1400" b="0" i="0" dirty="0">
              <a:solidFill>
                <a:schemeClr val="bg1"/>
              </a:solidFill>
              <a:effectLst/>
              <a:latin typeface="Reddit Sans"/>
            </a:endParaRPr>
          </a:p>
        </p:txBody>
      </p:sp>
      <p:sp>
        <p:nvSpPr>
          <p:cNvPr id="5" name="TextBox 4">
            <a:extLst>
              <a:ext uri="{FF2B5EF4-FFF2-40B4-BE49-F238E27FC236}">
                <a16:creationId xmlns:a16="http://schemas.microsoft.com/office/drawing/2014/main" id="{8C3EB18F-E82B-CBE2-59FE-406C9FBF5185}"/>
              </a:ext>
            </a:extLst>
          </p:cNvPr>
          <p:cNvSpPr txBox="1"/>
          <p:nvPr/>
        </p:nvSpPr>
        <p:spPr>
          <a:xfrm>
            <a:off x="674914" y="2296881"/>
            <a:ext cx="2492829" cy="338554"/>
          </a:xfrm>
          <a:prstGeom prst="rect">
            <a:avLst/>
          </a:prstGeom>
          <a:noFill/>
        </p:spPr>
        <p:txBody>
          <a:bodyPr wrap="square" rtlCol="0">
            <a:spAutoFit/>
          </a:bodyPr>
          <a:lstStyle/>
          <a:p>
            <a:r>
              <a:rPr lang="en-IN" sz="1600" b="1" dirty="0">
                <a:solidFill>
                  <a:schemeClr val="bg1"/>
                </a:solidFill>
                <a:effectLst/>
                <a:latin typeface="Reddit Sans"/>
                <a:ea typeface="Calibri" panose="020F0502020204030204" pitchFamily="34" charset="0"/>
                <a:cs typeface="Calibri" panose="020F0502020204030204" pitchFamily="34" charset="0"/>
              </a:rPr>
              <a:t>Revenue Growth</a:t>
            </a:r>
            <a:endParaRPr lang="en-IN" sz="1700" b="1" dirty="0">
              <a:solidFill>
                <a:schemeClr val="bg1"/>
              </a:solidFill>
              <a:latin typeface="Reddit Sans"/>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E3A6E9CE-87C0-501C-9160-AE082471DC45}"/>
              </a:ext>
            </a:extLst>
          </p:cNvPr>
          <p:cNvSpPr txBox="1"/>
          <p:nvPr/>
        </p:nvSpPr>
        <p:spPr>
          <a:xfrm>
            <a:off x="3537857" y="2895595"/>
            <a:ext cx="2492829" cy="738664"/>
          </a:xfrm>
          <a:prstGeom prst="rect">
            <a:avLst/>
          </a:prstGeom>
          <a:noFill/>
        </p:spPr>
        <p:txBody>
          <a:bodyPr wrap="square" rtlCol="0">
            <a:spAutoFit/>
          </a:bodyPr>
          <a:lstStyle/>
          <a:p>
            <a:pPr algn="l" rtl="0"/>
            <a:r>
              <a:rPr lang="en-US" sz="1400" b="0" i="0" dirty="0">
                <a:solidFill>
                  <a:srgbClr val="FFFFFF"/>
                </a:solidFill>
                <a:effectLst/>
                <a:latin typeface="Reddit Sans"/>
              </a:rPr>
              <a:t>This indicates that we are generating per available room on average.</a:t>
            </a:r>
          </a:p>
        </p:txBody>
      </p:sp>
      <p:sp>
        <p:nvSpPr>
          <p:cNvPr id="7" name="TextBox 6">
            <a:extLst>
              <a:ext uri="{FF2B5EF4-FFF2-40B4-BE49-F238E27FC236}">
                <a16:creationId xmlns:a16="http://schemas.microsoft.com/office/drawing/2014/main" id="{2E62DB44-61F8-8F5D-FE43-112612AC735B}"/>
              </a:ext>
            </a:extLst>
          </p:cNvPr>
          <p:cNvSpPr txBox="1"/>
          <p:nvPr/>
        </p:nvSpPr>
        <p:spPr>
          <a:xfrm>
            <a:off x="3537857" y="2296881"/>
            <a:ext cx="2492829" cy="338554"/>
          </a:xfrm>
          <a:prstGeom prst="rect">
            <a:avLst/>
          </a:prstGeom>
          <a:noFill/>
        </p:spPr>
        <p:txBody>
          <a:bodyPr wrap="square" rtlCol="0">
            <a:spAutoFit/>
          </a:bodyPr>
          <a:lstStyle/>
          <a:p>
            <a:r>
              <a:rPr lang="en-IN" sz="16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RevPAR</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7179D830-EEAD-3084-4AE9-2A259E3C4882}"/>
              </a:ext>
            </a:extLst>
          </p:cNvPr>
          <p:cNvSpPr txBox="1"/>
          <p:nvPr/>
        </p:nvSpPr>
        <p:spPr>
          <a:xfrm>
            <a:off x="6400800" y="2895595"/>
            <a:ext cx="2492829" cy="738664"/>
          </a:xfrm>
          <a:prstGeom prst="rect">
            <a:avLst/>
          </a:prstGeom>
          <a:noFill/>
        </p:spPr>
        <p:txBody>
          <a:bodyPr wrap="square" rtlCol="0">
            <a:spAutoFit/>
          </a:bodyPr>
          <a:lstStyle/>
          <a:p>
            <a:pPr algn="l" rtl="0"/>
            <a:r>
              <a:rPr lang="en-US" sz="1400" dirty="0">
                <a:solidFill>
                  <a:schemeClr val="bg1"/>
                </a:solidFill>
                <a:effectLst/>
                <a:latin typeface="Reddit Sans"/>
              </a:rPr>
              <a:t>This metric reflects the total number of rooms available for sale each day.</a:t>
            </a:r>
            <a:endParaRPr lang="en-US" sz="1400" dirty="0">
              <a:solidFill>
                <a:schemeClr val="bg1"/>
              </a:solidFill>
              <a:latin typeface="Reddit Sans"/>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3253179D-3771-2DE7-27CE-E95FADE0BC88}"/>
              </a:ext>
            </a:extLst>
          </p:cNvPr>
          <p:cNvSpPr txBox="1"/>
          <p:nvPr/>
        </p:nvSpPr>
        <p:spPr>
          <a:xfrm>
            <a:off x="6400800" y="2296881"/>
            <a:ext cx="2492829" cy="338554"/>
          </a:xfrm>
          <a:prstGeom prst="rect">
            <a:avLst/>
          </a:prstGeom>
          <a:noFill/>
        </p:spPr>
        <p:txBody>
          <a:bodyPr wrap="square" rtlCol="0">
            <a:spAutoFit/>
          </a:bodyPr>
          <a:lstStyle/>
          <a:p>
            <a:r>
              <a:rPr lang="en-IN" sz="1600" b="1" dirty="0">
                <a:solidFill>
                  <a:schemeClr val="bg1"/>
                </a:solidFill>
                <a:effectLst/>
              </a:rPr>
              <a:t>DSRN</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A7D09856-9D86-56E1-2977-C39E5DA2CE04}"/>
              </a:ext>
            </a:extLst>
          </p:cNvPr>
          <p:cNvSpPr txBox="1"/>
          <p:nvPr/>
        </p:nvSpPr>
        <p:spPr>
          <a:xfrm>
            <a:off x="9263743" y="2895595"/>
            <a:ext cx="2492829" cy="523220"/>
          </a:xfrm>
          <a:prstGeom prst="rect">
            <a:avLst/>
          </a:prstGeom>
          <a:noFill/>
        </p:spPr>
        <p:txBody>
          <a:bodyPr wrap="square" rtlCol="0">
            <a:spAutoFit/>
          </a:bodyPr>
          <a:lstStyle/>
          <a:p>
            <a:pPr algn="l" rtl="0"/>
            <a:r>
              <a:rPr lang="en-US" sz="14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This reflects the average price per occupied room.</a:t>
            </a:r>
            <a:endParaRPr lang="en-US" sz="1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A37E0BB4-E080-9701-56EE-F5CF113CF526}"/>
              </a:ext>
            </a:extLst>
          </p:cNvPr>
          <p:cNvSpPr txBox="1"/>
          <p:nvPr/>
        </p:nvSpPr>
        <p:spPr>
          <a:xfrm>
            <a:off x="9263743" y="2296881"/>
            <a:ext cx="2492829" cy="338554"/>
          </a:xfrm>
          <a:prstGeom prst="rect">
            <a:avLst/>
          </a:prstGeom>
          <a:noFill/>
        </p:spPr>
        <p:txBody>
          <a:bodyPr wrap="square" rtlCol="0">
            <a:spAutoFit/>
          </a:bodyPr>
          <a:lstStyle/>
          <a:p>
            <a:r>
              <a:rPr lang="en-IN" sz="1600" b="1" dirty="0">
                <a:solidFill>
                  <a:schemeClr val="bg1"/>
                </a:solidFill>
                <a:effectLst/>
              </a:rPr>
              <a:t>ADR</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8F88FD2D-93BA-3773-650C-2A63633591BD}"/>
              </a:ext>
            </a:extLst>
          </p:cNvPr>
          <p:cNvSpPr txBox="1"/>
          <p:nvPr/>
        </p:nvSpPr>
        <p:spPr>
          <a:xfrm>
            <a:off x="674914" y="4898568"/>
            <a:ext cx="2492829" cy="738664"/>
          </a:xfrm>
          <a:prstGeom prst="rect">
            <a:avLst/>
          </a:prstGeom>
          <a:noFill/>
        </p:spPr>
        <p:txBody>
          <a:bodyPr wrap="square" rtlCol="0">
            <a:spAutoFit/>
          </a:bodyPr>
          <a:lstStyle/>
          <a:p>
            <a:pPr algn="l" rtl="0"/>
            <a:r>
              <a:rPr lang="en-US" sz="1400" dirty="0">
                <a:solidFill>
                  <a:schemeClr val="bg1"/>
                </a:solidFill>
                <a:effectLst/>
                <a:latin typeface="Reddit Sans"/>
              </a:rPr>
              <a:t>This means that of our available rooms are being occupied on average.</a:t>
            </a:r>
            <a:endParaRPr lang="en-US" sz="1400" b="0" i="0" dirty="0">
              <a:solidFill>
                <a:schemeClr val="bg1"/>
              </a:solidFill>
              <a:effectLst/>
              <a:latin typeface="Reddit Sans"/>
            </a:endParaRPr>
          </a:p>
        </p:txBody>
      </p:sp>
      <p:sp>
        <p:nvSpPr>
          <p:cNvPr id="12" name="TextBox 11">
            <a:extLst>
              <a:ext uri="{FF2B5EF4-FFF2-40B4-BE49-F238E27FC236}">
                <a16:creationId xmlns:a16="http://schemas.microsoft.com/office/drawing/2014/main" id="{80F38F7B-4DBF-3663-3606-3B5BA217BBC6}"/>
              </a:ext>
            </a:extLst>
          </p:cNvPr>
          <p:cNvSpPr txBox="1"/>
          <p:nvPr/>
        </p:nvSpPr>
        <p:spPr>
          <a:xfrm>
            <a:off x="674914" y="4299854"/>
            <a:ext cx="2492829" cy="338554"/>
          </a:xfrm>
          <a:prstGeom prst="rect">
            <a:avLst/>
          </a:prstGeom>
          <a:noFill/>
        </p:spPr>
        <p:txBody>
          <a:bodyPr wrap="square" rtlCol="0">
            <a:spAutoFit/>
          </a:bodyPr>
          <a:lstStyle/>
          <a:p>
            <a:r>
              <a:rPr lang="en-IN" sz="16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Occupancy</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0873A925-4917-EF3C-1889-3A0B2B23C69B}"/>
              </a:ext>
            </a:extLst>
          </p:cNvPr>
          <p:cNvSpPr txBox="1"/>
          <p:nvPr/>
        </p:nvSpPr>
        <p:spPr>
          <a:xfrm>
            <a:off x="3537857" y="4898568"/>
            <a:ext cx="2492829" cy="1384995"/>
          </a:xfrm>
          <a:prstGeom prst="rect">
            <a:avLst/>
          </a:prstGeom>
          <a:noFill/>
        </p:spPr>
        <p:txBody>
          <a:bodyPr wrap="square" rtlCol="0">
            <a:spAutoFit/>
          </a:bodyPr>
          <a:lstStyle/>
          <a:p>
            <a:pPr algn="l" rtl="0"/>
            <a:r>
              <a:rPr lang="en-US" sz="1400" b="0" i="0" dirty="0">
                <a:solidFill>
                  <a:srgbClr val="FFFFFF"/>
                </a:solidFill>
                <a:effectLst/>
                <a:latin typeface="Reddit Sans"/>
              </a:rPr>
              <a:t>It refers to the percentage of revenue actually collected compared to the potential revenue after removing Cancellation % and No Show Rate %.</a:t>
            </a:r>
          </a:p>
        </p:txBody>
      </p:sp>
      <p:sp>
        <p:nvSpPr>
          <p:cNvPr id="14" name="TextBox 13">
            <a:extLst>
              <a:ext uri="{FF2B5EF4-FFF2-40B4-BE49-F238E27FC236}">
                <a16:creationId xmlns:a16="http://schemas.microsoft.com/office/drawing/2014/main" id="{D49C7516-1513-8F53-109C-BDEFDE0FC91D}"/>
              </a:ext>
            </a:extLst>
          </p:cNvPr>
          <p:cNvSpPr txBox="1"/>
          <p:nvPr/>
        </p:nvSpPr>
        <p:spPr>
          <a:xfrm>
            <a:off x="3537857" y="4299854"/>
            <a:ext cx="2492829" cy="338554"/>
          </a:xfrm>
          <a:prstGeom prst="rect">
            <a:avLst/>
          </a:prstGeom>
          <a:noFill/>
        </p:spPr>
        <p:txBody>
          <a:bodyPr wrap="square" rtlCol="0">
            <a:spAutoFit/>
          </a:bodyPr>
          <a:lstStyle/>
          <a:p>
            <a:r>
              <a:rPr lang="en-IN" sz="16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Realisation %</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C36BC10F-BC84-1982-C801-17A9297052F8}"/>
              </a:ext>
            </a:extLst>
          </p:cNvPr>
          <p:cNvSpPr txBox="1"/>
          <p:nvPr/>
        </p:nvSpPr>
        <p:spPr>
          <a:xfrm>
            <a:off x="6400800" y="4898568"/>
            <a:ext cx="2492829" cy="738664"/>
          </a:xfrm>
          <a:prstGeom prst="rect">
            <a:avLst/>
          </a:prstGeom>
          <a:noFill/>
        </p:spPr>
        <p:txBody>
          <a:bodyPr wrap="square" rtlCol="0">
            <a:spAutoFit/>
          </a:bodyPr>
          <a:lstStyle/>
          <a:p>
            <a:pPr algn="l" rtl="0"/>
            <a:r>
              <a:rPr lang="en-US" sz="1400" dirty="0">
                <a:solidFill>
                  <a:schemeClr val="bg1"/>
                </a:solidFill>
                <a:effectLst/>
                <a:latin typeface="Reddit Sans"/>
              </a:rPr>
              <a:t>This metric reflects the total number of rooms Booked for each day.</a:t>
            </a:r>
            <a:endParaRPr lang="en-US" sz="1400" dirty="0">
              <a:solidFill>
                <a:schemeClr val="bg1"/>
              </a:solidFill>
              <a:latin typeface="Reddit Sans"/>
              <a:ea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73D59982-4D79-7E74-3269-DB65CB068D25}"/>
              </a:ext>
            </a:extLst>
          </p:cNvPr>
          <p:cNvSpPr txBox="1"/>
          <p:nvPr/>
        </p:nvSpPr>
        <p:spPr>
          <a:xfrm>
            <a:off x="6400800" y="4299854"/>
            <a:ext cx="2492829" cy="338554"/>
          </a:xfrm>
          <a:prstGeom prst="rect">
            <a:avLst/>
          </a:prstGeom>
          <a:noFill/>
        </p:spPr>
        <p:txBody>
          <a:bodyPr wrap="square" rtlCol="0">
            <a:spAutoFit/>
          </a:bodyPr>
          <a:lstStyle/>
          <a:p>
            <a:r>
              <a:rPr lang="en-IN" sz="1600" b="1" dirty="0">
                <a:solidFill>
                  <a:schemeClr val="bg1"/>
                </a:solidFill>
                <a:effectLst/>
              </a:rPr>
              <a:t>DBRN</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D29C48EF-0FD8-671A-B74A-8EF745690B6C}"/>
              </a:ext>
            </a:extLst>
          </p:cNvPr>
          <p:cNvSpPr txBox="1"/>
          <p:nvPr/>
        </p:nvSpPr>
        <p:spPr>
          <a:xfrm>
            <a:off x="9263743" y="4898568"/>
            <a:ext cx="2492829" cy="738664"/>
          </a:xfrm>
          <a:prstGeom prst="rect">
            <a:avLst/>
          </a:prstGeom>
          <a:noFill/>
        </p:spPr>
        <p:txBody>
          <a:bodyPr wrap="square" rtlCol="0">
            <a:spAutoFit/>
          </a:bodyPr>
          <a:lstStyle/>
          <a:p>
            <a:pPr algn="l" rtl="0"/>
            <a:r>
              <a:rPr lang="en-US" sz="14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This metric reflects the total number of rooms Utilized for each day.</a:t>
            </a:r>
            <a:endParaRPr lang="en-US" sz="1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8" name="TextBox 17">
            <a:extLst>
              <a:ext uri="{FF2B5EF4-FFF2-40B4-BE49-F238E27FC236}">
                <a16:creationId xmlns:a16="http://schemas.microsoft.com/office/drawing/2014/main" id="{73C20E4B-6684-343A-9A6F-035E6FD686A2}"/>
              </a:ext>
            </a:extLst>
          </p:cNvPr>
          <p:cNvSpPr txBox="1"/>
          <p:nvPr/>
        </p:nvSpPr>
        <p:spPr>
          <a:xfrm>
            <a:off x="9263743" y="4299854"/>
            <a:ext cx="2492829" cy="338554"/>
          </a:xfrm>
          <a:prstGeom prst="rect">
            <a:avLst/>
          </a:prstGeom>
          <a:noFill/>
        </p:spPr>
        <p:txBody>
          <a:bodyPr wrap="square" rtlCol="0">
            <a:spAutoFit/>
          </a:bodyPr>
          <a:lstStyle/>
          <a:p>
            <a:r>
              <a:rPr lang="en-IN" sz="1600" b="1" dirty="0">
                <a:solidFill>
                  <a:schemeClr val="bg1"/>
                </a:solidFill>
                <a:effectLst/>
              </a:rPr>
              <a:t>DURN</a:t>
            </a:r>
            <a:endParaRPr lang="en-IN" sz="17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41360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6B4E6C-8551-9A6D-B583-5FCB28AB2ADC}"/>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6DF789CD-8468-116D-9F75-83F13BC921DF}"/>
              </a:ext>
            </a:extLst>
          </p:cNvPr>
          <p:cNvSpPr txBox="1"/>
          <p:nvPr/>
        </p:nvSpPr>
        <p:spPr>
          <a:xfrm>
            <a:off x="3276601" y="1883513"/>
            <a:ext cx="8175170" cy="830997"/>
          </a:xfrm>
          <a:prstGeom prst="rect">
            <a:avLst/>
          </a:prstGeom>
          <a:noFill/>
        </p:spPr>
        <p:txBody>
          <a:bodyPr wrap="square">
            <a:spAutoFit/>
          </a:bodyPr>
          <a:lstStyle/>
          <a:p>
            <a:r>
              <a:rPr lang="en-US" sz="24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 Comprehensive Analysis of AtliQ Grands' Operational Metrics and Insights</a:t>
            </a:r>
            <a:endPar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F14ABBA4-9799-328E-E858-F85E953CFF70}"/>
              </a:ext>
            </a:extLst>
          </p:cNvPr>
          <p:cNvSpPr txBox="1"/>
          <p:nvPr/>
        </p:nvSpPr>
        <p:spPr>
          <a:xfrm>
            <a:off x="3472543" y="589821"/>
            <a:ext cx="8360228" cy="707886"/>
          </a:xfrm>
          <a:prstGeom prst="rect">
            <a:avLst/>
          </a:prstGeom>
          <a:noFill/>
        </p:spPr>
        <p:txBody>
          <a:bodyPr wrap="square">
            <a:spAutoFit/>
          </a:bodyPr>
          <a:lstStyle/>
          <a:p>
            <a:r>
              <a:rPr lang="en-IN" sz="40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Table of Contents</a:t>
            </a:r>
            <a:endParaRPr lang="en-IN" sz="4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descr="A screenshot of a computer&#10;&#10;AI-generated content may be incorrect.">
            <a:extLst>
              <a:ext uri="{FF2B5EF4-FFF2-40B4-BE49-F238E27FC236}">
                <a16:creationId xmlns:a16="http://schemas.microsoft.com/office/drawing/2014/main" id="{0E28BAF3-D802-287A-7EB5-1E58BB8097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75" y="0"/>
            <a:ext cx="12170250" cy="6858000"/>
          </a:xfrm>
          <a:prstGeom prst="rect">
            <a:avLst/>
          </a:prstGeom>
        </p:spPr>
      </p:pic>
    </p:spTree>
    <p:extLst>
      <p:ext uri="{BB962C8B-B14F-4D97-AF65-F5344CB8AC3E}">
        <p14:creationId xmlns:p14="http://schemas.microsoft.com/office/powerpoint/2010/main" val="3125489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72648E-56DB-3CFC-69C1-9FAB0E4CD477}"/>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D93180D4-8E44-FDDF-04A2-4181E971EB34}"/>
              </a:ext>
            </a:extLst>
          </p:cNvPr>
          <p:cNvSpPr txBox="1"/>
          <p:nvPr/>
        </p:nvSpPr>
        <p:spPr>
          <a:xfrm>
            <a:off x="3276601" y="1883513"/>
            <a:ext cx="8175170" cy="830997"/>
          </a:xfrm>
          <a:prstGeom prst="rect">
            <a:avLst/>
          </a:prstGeom>
          <a:noFill/>
        </p:spPr>
        <p:txBody>
          <a:bodyPr wrap="square">
            <a:spAutoFit/>
          </a:bodyPr>
          <a:lstStyle/>
          <a:p>
            <a:r>
              <a:rPr lang="en-US" sz="24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 Comprehensive Analysis of AtliQ Grands' Operational Metrics and Insights</a:t>
            </a:r>
            <a:endPar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710DC8E8-9F27-E971-5685-334755F0A4DB}"/>
              </a:ext>
            </a:extLst>
          </p:cNvPr>
          <p:cNvSpPr txBox="1"/>
          <p:nvPr/>
        </p:nvSpPr>
        <p:spPr>
          <a:xfrm>
            <a:off x="3472543" y="589821"/>
            <a:ext cx="8360228" cy="707886"/>
          </a:xfrm>
          <a:prstGeom prst="rect">
            <a:avLst/>
          </a:prstGeom>
          <a:noFill/>
        </p:spPr>
        <p:txBody>
          <a:bodyPr wrap="square">
            <a:spAutoFit/>
          </a:bodyPr>
          <a:lstStyle/>
          <a:p>
            <a:r>
              <a:rPr lang="en-IN" sz="40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Table of Contents</a:t>
            </a:r>
            <a:endParaRPr lang="en-IN" sz="4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descr="A screenshot of a computer&#10;&#10;AI-generated content may be incorrect.">
            <a:extLst>
              <a:ext uri="{FF2B5EF4-FFF2-40B4-BE49-F238E27FC236}">
                <a16:creationId xmlns:a16="http://schemas.microsoft.com/office/drawing/2014/main" id="{5FE044C7-6876-4410-AE06-C9B9CA4DF5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3" y="0"/>
            <a:ext cx="12178513" cy="6858000"/>
          </a:xfrm>
          <a:prstGeom prst="rect">
            <a:avLst/>
          </a:prstGeom>
        </p:spPr>
      </p:pic>
    </p:spTree>
    <p:extLst>
      <p:ext uri="{BB962C8B-B14F-4D97-AF65-F5344CB8AC3E}">
        <p14:creationId xmlns:p14="http://schemas.microsoft.com/office/powerpoint/2010/main" val="3110891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157472-5767-F3EE-D353-F1B32803FDF7}"/>
            </a:ext>
          </a:extLst>
        </p:cNvPr>
        <p:cNvGrpSpPr/>
        <p:nvPr/>
      </p:nvGrpSpPr>
      <p:grpSpPr>
        <a:xfrm>
          <a:off x="0" y="0"/>
          <a:ext cx="0" cy="0"/>
          <a:chOff x="0" y="0"/>
          <a:chExt cx="0" cy="0"/>
        </a:xfrm>
      </p:grpSpPr>
      <p:pic>
        <p:nvPicPr>
          <p:cNvPr id="5" name="Picture 4" descr="A purple and black background&#10;&#10;AI-generated content may be incorrect.">
            <a:extLst>
              <a:ext uri="{FF2B5EF4-FFF2-40B4-BE49-F238E27FC236}">
                <a16:creationId xmlns:a16="http://schemas.microsoft.com/office/drawing/2014/main" id="{0EB52384-0ABF-EDAE-279C-D8D4714869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015"/>
            <a:ext cx="12192000" cy="6849970"/>
          </a:xfrm>
          <a:prstGeom prst="rect">
            <a:avLst/>
          </a:prstGeom>
        </p:spPr>
      </p:pic>
      <p:sp>
        <p:nvSpPr>
          <p:cNvPr id="2" name="TextBox 1">
            <a:extLst>
              <a:ext uri="{FF2B5EF4-FFF2-40B4-BE49-F238E27FC236}">
                <a16:creationId xmlns:a16="http://schemas.microsoft.com/office/drawing/2014/main" id="{C705511A-3937-E702-A9EA-23D6B11CFD31}"/>
              </a:ext>
            </a:extLst>
          </p:cNvPr>
          <p:cNvSpPr txBox="1"/>
          <p:nvPr/>
        </p:nvSpPr>
        <p:spPr>
          <a:xfrm>
            <a:off x="870858" y="365062"/>
            <a:ext cx="6204856" cy="692497"/>
          </a:xfrm>
          <a:prstGeom prst="rect">
            <a:avLst/>
          </a:prstGeom>
          <a:noFill/>
        </p:spPr>
        <p:txBody>
          <a:bodyPr wrap="square">
            <a:spAutoFit/>
          </a:bodyPr>
          <a:lstStyle/>
          <a:p>
            <a:r>
              <a:rPr lang="en-US" sz="3900" b="1" dirty="0">
                <a:solidFill>
                  <a:schemeClr val="bg1"/>
                </a:solidFill>
                <a:latin typeface="Calibri" panose="020F0502020204030204" pitchFamily="34" charset="0"/>
                <a:ea typeface="Calibri" panose="020F0502020204030204" pitchFamily="34" charset="0"/>
                <a:cs typeface="Calibri" panose="020F0502020204030204" pitchFamily="34" charset="0"/>
              </a:rPr>
              <a:t>Insights</a:t>
            </a:r>
            <a:endParaRPr lang="en-IN" sz="39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86F4F926-EB75-DF7B-29CF-4107AF53F6A1}"/>
              </a:ext>
            </a:extLst>
          </p:cNvPr>
          <p:cNvSpPr txBox="1"/>
          <p:nvPr/>
        </p:nvSpPr>
        <p:spPr>
          <a:xfrm>
            <a:off x="4807081" y="4734674"/>
            <a:ext cx="2492829" cy="1600438"/>
          </a:xfrm>
          <a:prstGeom prst="rect">
            <a:avLst/>
          </a:prstGeom>
          <a:noFill/>
        </p:spPr>
        <p:txBody>
          <a:bodyPr wrap="square" rtlCol="0">
            <a:spAutoFit/>
          </a:bodyPr>
          <a:lstStyle/>
          <a:p>
            <a:pPr algn="l" rtl="0"/>
            <a:r>
              <a:rPr lang="en-US" sz="1400" b="0" i="0" dirty="0" err="1">
                <a:solidFill>
                  <a:srgbClr val="FFFFFF"/>
                </a:solidFill>
                <a:effectLst/>
                <a:latin typeface="Reddit Sans"/>
                <a:ea typeface="Calibri" panose="020F0502020204030204" pitchFamily="34" charset="0"/>
                <a:cs typeface="Calibri" panose="020F0502020204030204" pitchFamily="34" charset="0"/>
              </a:rPr>
              <a:t>Atliq</a:t>
            </a:r>
            <a:r>
              <a:rPr lang="en-US" sz="1400" b="0" i="0" dirty="0">
                <a:solidFill>
                  <a:srgbClr val="FFFFFF"/>
                </a:solidFill>
                <a:effectLst/>
                <a:latin typeface="Reddit Sans"/>
                <a:ea typeface="Calibri" panose="020F0502020204030204" pitchFamily="34" charset="0"/>
                <a:cs typeface="Calibri" panose="020F0502020204030204" pitchFamily="34" charset="0"/>
              </a:rPr>
              <a:t> having 230k of total capacity where 133k total booking has occupied distributing 93k total rooms checked out, 33k total cancelled bookings and 7k total no show bookings.</a:t>
            </a:r>
          </a:p>
        </p:txBody>
      </p:sp>
      <p:sp>
        <p:nvSpPr>
          <p:cNvPr id="4" name="TextBox 3">
            <a:extLst>
              <a:ext uri="{FF2B5EF4-FFF2-40B4-BE49-F238E27FC236}">
                <a16:creationId xmlns:a16="http://schemas.microsoft.com/office/drawing/2014/main" id="{CCB60C49-92D0-7688-8022-1E039E48185E}"/>
              </a:ext>
            </a:extLst>
          </p:cNvPr>
          <p:cNvSpPr txBox="1"/>
          <p:nvPr/>
        </p:nvSpPr>
        <p:spPr>
          <a:xfrm>
            <a:off x="7840795" y="4734674"/>
            <a:ext cx="2492829" cy="954107"/>
          </a:xfrm>
          <a:prstGeom prst="rect">
            <a:avLst/>
          </a:prstGeom>
          <a:noFill/>
        </p:spPr>
        <p:txBody>
          <a:bodyPr wrap="square" rtlCol="0">
            <a:spAutoFit/>
          </a:bodyPr>
          <a:lstStyle/>
          <a:p>
            <a:pPr algn="l" rtl="0"/>
            <a:r>
              <a:rPr lang="en-US" sz="1400" b="0" i="0" dirty="0">
                <a:solidFill>
                  <a:srgbClr val="FFFFFF"/>
                </a:solidFill>
                <a:effectLst/>
                <a:latin typeface="Reddit Sans"/>
                <a:ea typeface="Calibri" panose="020F0502020204030204" pitchFamily="34" charset="0"/>
                <a:cs typeface="Calibri" panose="020F0502020204030204" pitchFamily="34" charset="0"/>
              </a:rPr>
              <a:t>Elite and Premium are the top 2 room class which is generating highest revenue, contributing 33% and 27% of total revenue.</a:t>
            </a:r>
            <a:endParaRPr lang="en-IN" sz="1400" dirty="0">
              <a:latin typeface="Reddit Sans"/>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A828E84A-4055-88B8-0B7F-B0AAC6DC24DA}"/>
              </a:ext>
            </a:extLst>
          </p:cNvPr>
          <p:cNvSpPr txBox="1"/>
          <p:nvPr/>
        </p:nvSpPr>
        <p:spPr>
          <a:xfrm>
            <a:off x="9229725" y="2212056"/>
            <a:ext cx="2492829" cy="954107"/>
          </a:xfrm>
          <a:prstGeom prst="rect">
            <a:avLst/>
          </a:prstGeom>
          <a:noFill/>
        </p:spPr>
        <p:txBody>
          <a:bodyPr wrap="square" rtlCol="0">
            <a:spAutoFit/>
          </a:bodyPr>
          <a:lstStyle/>
          <a:p>
            <a:pPr algn="l" rtl="0"/>
            <a:r>
              <a:rPr lang="en-US" sz="1400" b="0" i="0" dirty="0">
                <a:solidFill>
                  <a:srgbClr val="FFFFFF"/>
                </a:solidFill>
                <a:effectLst/>
                <a:latin typeface="Reddit Sans"/>
                <a:ea typeface="Calibri" panose="020F0502020204030204" pitchFamily="34" charset="0"/>
                <a:cs typeface="Calibri" panose="020F0502020204030204" pitchFamily="34" charset="0"/>
              </a:rPr>
              <a:t>Other channel are the primary booking source, generating 40% of total bookings that is 54k and revenue.</a:t>
            </a:r>
          </a:p>
        </p:txBody>
      </p:sp>
      <p:sp>
        <p:nvSpPr>
          <p:cNvPr id="7" name="TextBox 6">
            <a:extLst>
              <a:ext uri="{FF2B5EF4-FFF2-40B4-BE49-F238E27FC236}">
                <a16:creationId xmlns:a16="http://schemas.microsoft.com/office/drawing/2014/main" id="{11F6C7C3-C96F-C45B-34F0-5420EA7B8029}"/>
              </a:ext>
            </a:extLst>
          </p:cNvPr>
          <p:cNvSpPr txBox="1"/>
          <p:nvPr/>
        </p:nvSpPr>
        <p:spPr>
          <a:xfrm>
            <a:off x="1773368" y="4740533"/>
            <a:ext cx="2492829" cy="954107"/>
          </a:xfrm>
          <a:prstGeom prst="rect">
            <a:avLst/>
          </a:prstGeom>
          <a:noFill/>
        </p:spPr>
        <p:txBody>
          <a:bodyPr wrap="square" rtlCol="0">
            <a:spAutoFit/>
          </a:bodyPr>
          <a:lstStyle/>
          <a:p>
            <a:pPr algn="l" rtl="0"/>
            <a:r>
              <a:rPr lang="en-US" sz="1400" b="0" i="0" dirty="0">
                <a:solidFill>
                  <a:srgbClr val="FFFFFF"/>
                </a:solidFill>
                <a:effectLst/>
                <a:latin typeface="Reddit Sans"/>
                <a:ea typeface="Calibri" panose="020F0502020204030204" pitchFamily="34" charset="0"/>
                <a:cs typeface="Calibri" panose="020F0502020204030204" pitchFamily="34" charset="0"/>
              </a:rPr>
              <a:t>The luxury room category contributes the majority of revenue that is 61.62% and bookings.</a:t>
            </a:r>
          </a:p>
        </p:txBody>
      </p:sp>
      <p:sp>
        <p:nvSpPr>
          <p:cNvPr id="8" name="TextBox 7">
            <a:extLst>
              <a:ext uri="{FF2B5EF4-FFF2-40B4-BE49-F238E27FC236}">
                <a16:creationId xmlns:a16="http://schemas.microsoft.com/office/drawing/2014/main" id="{FF622145-8C5F-3751-F867-57C84DEF4949}"/>
              </a:ext>
            </a:extLst>
          </p:cNvPr>
          <p:cNvSpPr txBox="1"/>
          <p:nvPr/>
        </p:nvSpPr>
        <p:spPr>
          <a:xfrm>
            <a:off x="3631745" y="2212056"/>
            <a:ext cx="2492829" cy="1600438"/>
          </a:xfrm>
          <a:prstGeom prst="rect">
            <a:avLst/>
          </a:prstGeom>
          <a:noFill/>
        </p:spPr>
        <p:txBody>
          <a:bodyPr wrap="square" rtlCol="0">
            <a:spAutoFit/>
          </a:bodyPr>
          <a:lstStyle/>
          <a:p>
            <a:pPr algn="l" rtl="0"/>
            <a:r>
              <a:rPr lang="en-US" sz="1400" b="0" i="0" dirty="0">
                <a:solidFill>
                  <a:srgbClr val="FFFFFF"/>
                </a:solidFill>
                <a:effectLst/>
                <a:latin typeface="Reddit Sans"/>
                <a:ea typeface="Calibri" panose="020F0502020204030204" pitchFamily="34" charset="0"/>
                <a:cs typeface="Calibri" panose="020F0502020204030204" pitchFamily="34" charset="0"/>
              </a:rPr>
              <a:t>Week 27 had the highest revenue of all weeks at 118 millions. so, management should consider this week and follow this week strategy to gain more revenue from another hotel as well.</a:t>
            </a:r>
          </a:p>
        </p:txBody>
      </p:sp>
      <p:sp>
        <p:nvSpPr>
          <p:cNvPr id="9" name="TextBox 8">
            <a:extLst>
              <a:ext uri="{FF2B5EF4-FFF2-40B4-BE49-F238E27FC236}">
                <a16:creationId xmlns:a16="http://schemas.microsoft.com/office/drawing/2014/main" id="{107CC86E-E863-3E3E-F29C-30EB436452A9}"/>
              </a:ext>
            </a:extLst>
          </p:cNvPr>
          <p:cNvSpPr txBox="1"/>
          <p:nvPr/>
        </p:nvSpPr>
        <p:spPr>
          <a:xfrm>
            <a:off x="6430735" y="2212056"/>
            <a:ext cx="2492829" cy="1169551"/>
          </a:xfrm>
          <a:prstGeom prst="rect">
            <a:avLst/>
          </a:prstGeom>
          <a:noFill/>
        </p:spPr>
        <p:txBody>
          <a:bodyPr wrap="square" rtlCol="0">
            <a:spAutoFit/>
          </a:bodyPr>
          <a:lstStyle/>
          <a:p>
            <a:pPr algn="l" rtl="0"/>
            <a:r>
              <a:rPr lang="en-US" sz="1400" b="0" i="0" dirty="0">
                <a:solidFill>
                  <a:srgbClr val="FFFFFF"/>
                </a:solidFill>
                <a:effectLst/>
                <a:latin typeface="Reddit Sans"/>
                <a:ea typeface="Calibri" panose="020F0502020204030204" pitchFamily="34" charset="0"/>
                <a:cs typeface="Calibri" panose="020F0502020204030204" pitchFamily="34" charset="0"/>
              </a:rPr>
              <a:t>Direct offline booking contributes the least to bookings and revenue generation with 5% having 7k total booking.</a:t>
            </a:r>
          </a:p>
        </p:txBody>
      </p:sp>
      <p:sp>
        <p:nvSpPr>
          <p:cNvPr id="10" name="TextBox 9">
            <a:extLst>
              <a:ext uri="{FF2B5EF4-FFF2-40B4-BE49-F238E27FC236}">
                <a16:creationId xmlns:a16="http://schemas.microsoft.com/office/drawing/2014/main" id="{D98F2EB6-071E-DEBE-4B20-E474E338DE61}"/>
              </a:ext>
            </a:extLst>
          </p:cNvPr>
          <p:cNvSpPr txBox="1"/>
          <p:nvPr/>
        </p:nvSpPr>
        <p:spPr>
          <a:xfrm>
            <a:off x="832756" y="2212056"/>
            <a:ext cx="2492829" cy="1169551"/>
          </a:xfrm>
          <a:prstGeom prst="rect">
            <a:avLst/>
          </a:prstGeom>
          <a:noFill/>
        </p:spPr>
        <p:txBody>
          <a:bodyPr wrap="square" rtlCol="0">
            <a:spAutoFit/>
          </a:bodyPr>
          <a:lstStyle/>
          <a:p>
            <a:pPr algn="l" rtl="0"/>
            <a:r>
              <a:rPr lang="en-US" sz="1400" b="0" i="0" dirty="0">
                <a:solidFill>
                  <a:srgbClr val="FFFFFF"/>
                </a:solidFill>
                <a:effectLst/>
                <a:latin typeface="Reddit Sans"/>
                <a:ea typeface="Calibri" panose="020F0502020204030204" pitchFamily="34" charset="0"/>
                <a:cs typeface="Calibri" panose="020F0502020204030204" pitchFamily="34" charset="0"/>
              </a:rPr>
              <a:t>Mumbai has generated highest revenue along with highest capacity and bookings followed by Hyderabad, Bangalore and Delhi.</a:t>
            </a:r>
          </a:p>
        </p:txBody>
      </p:sp>
      <p:sp>
        <p:nvSpPr>
          <p:cNvPr id="11" name="TextBox 10">
            <a:extLst>
              <a:ext uri="{FF2B5EF4-FFF2-40B4-BE49-F238E27FC236}">
                <a16:creationId xmlns:a16="http://schemas.microsoft.com/office/drawing/2014/main" id="{ACA10F15-5299-E59F-AB63-22DD30FBAF62}"/>
              </a:ext>
            </a:extLst>
          </p:cNvPr>
          <p:cNvSpPr txBox="1"/>
          <p:nvPr/>
        </p:nvSpPr>
        <p:spPr>
          <a:xfrm>
            <a:off x="1542362" y="1652531"/>
            <a:ext cx="804231" cy="523220"/>
          </a:xfrm>
          <a:prstGeom prst="rect">
            <a:avLst/>
          </a:prstGeom>
          <a:noFill/>
        </p:spPr>
        <p:txBody>
          <a:bodyPr wrap="square" rtlCol="0">
            <a:spAutoFit/>
          </a:bodyPr>
          <a:lstStyle/>
          <a:p>
            <a:pPr algn="ct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1</a:t>
            </a:r>
            <a:endParaRPr lang="en-IN" sz="2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8F844C87-E803-6F03-2B03-532BC7603736}"/>
              </a:ext>
            </a:extLst>
          </p:cNvPr>
          <p:cNvSpPr txBox="1"/>
          <p:nvPr/>
        </p:nvSpPr>
        <p:spPr>
          <a:xfrm>
            <a:off x="4193755" y="1652531"/>
            <a:ext cx="804231" cy="523220"/>
          </a:xfrm>
          <a:prstGeom prst="rect">
            <a:avLst/>
          </a:prstGeom>
          <a:noFill/>
        </p:spPr>
        <p:txBody>
          <a:bodyPr wrap="square" rtlCol="0">
            <a:spAutoFit/>
          </a:bodyPr>
          <a:lstStyle/>
          <a:p>
            <a:pPr algn="ct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2</a:t>
            </a:r>
            <a:endParaRPr lang="en-IN" sz="2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E2A18762-B58F-E59C-A82B-0A3AFDD1705A}"/>
              </a:ext>
            </a:extLst>
          </p:cNvPr>
          <p:cNvSpPr txBox="1"/>
          <p:nvPr/>
        </p:nvSpPr>
        <p:spPr>
          <a:xfrm>
            <a:off x="6813934" y="1652531"/>
            <a:ext cx="804231" cy="523220"/>
          </a:xfrm>
          <a:prstGeom prst="rect">
            <a:avLst/>
          </a:prstGeom>
          <a:noFill/>
        </p:spPr>
        <p:txBody>
          <a:bodyPr wrap="square" rtlCol="0">
            <a:spAutoFit/>
          </a:bodyPr>
          <a:lstStyle/>
          <a:p>
            <a:pPr algn="ct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3</a:t>
            </a:r>
            <a:endParaRPr lang="en-IN" sz="2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C925001F-F229-0305-EFC9-11596FD01C83}"/>
              </a:ext>
            </a:extLst>
          </p:cNvPr>
          <p:cNvSpPr txBox="1"/>
          <p:nvPr/>
        </p:nvSpPr>
        <p:spPr>
          <a:xfrm>
            <a:off x="10074023" y="1652531"/>
            <a:ext cx="804231" cy="523220"/>
          </a:xfrm>
          <a:prstGeom prst="rect">
            <a:avLst/>
          </a:prstGeom>
          <a:noFill/>
        </p:spPr>
        <p:txBody>
          <a:bodyPr wrap="square" rtlCol="0">
            <a:spAutoFit/>
          </a:bodyPr>
          <a:lstStyle/>
          <a:p>
            <a:pPr algn="ct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4</a:t>
            </a:r>
            <a:endParaRPr lang="en-IN" sz="2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318B3CE3-AD2E-5AA0-B3E0-F662AF2815FC}"/>
              </a:ext>
            </a:extLst>
          </p:cNvPr>
          <p:cNvSpPr txBox="1"/>
          <p:nvPr/>
        </p:nvSpPr>
        <p:spPr>
          <a:xfrm>
            <a:off x="2346593" y="4118473"/>
            <a:ext cx="804231" cy="523220"/>
          </a:xfrm>
          <a:prstGeom prst="rect">
            <a:avLst/>
          </a:prstGeom>
          <a:noFill/>
        </p:spPr>
        <p:txBody>
          <a:bodyPr wrap="square" rtlCol="0">
            <a:spAutoFit/>
          </a:bodyPr>
          <a:lstStyle/>
          <a:p>
            <a:pPr algn="ct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5</a:t>
            </a:r>
            <a:endParaRPr lang="en-IN" sz="2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B7EDDDC8-A65B-BB83-405E-1AA923D78186}"/>
              </a:ext>
            </a:extLst>
          </p:cNvPr>
          <p:cNvSpPr txBox="1"/>
          <p:nvPr/>
        </p:nvSpPr>
        <p:spPr>
          <a:xfrm>
            <a:off x="5407447" y="4118473"/>
            <a:ext cx="804231" cy="523220"/>
          </a:xfrm>
          <a:prstGeom prst="rect">
            <a:avLst/>
          </a:prstGeom>
          <a:noFill/>
        </p:spPr>
        <p:txBody>
          <a:bodyPr wrap="square" rtlCol="0">
            <a:spAutoFit/>
          </a:bodyPr>
          <a:lstStyle/>
          <a:p>
            <a:pPr algn="ct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6</a:t>
            </a:r>
            <a:endParaRPr lang="en-IN" sz="2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9044037D-2CEF-598F-A694-67E965D9E883}"/>
              </a:ext>
            </a:extLst>
          </p:cNvPr>
          <p:cNvSpPr txBox="1"/>
          <p:nvPr/>
        </p:nvSpPr>
        <p:spPr>
          <a:xfrm>
            <a:off x="8639062" y="4117522"/>
            <a:ext cx="804231" cy="523220"/>
          </a:xfrm>
          <a:prstGeom prst="rect">
            <a:avLst/>
          </a:prstGeom>
          <a:noFill/>
        </p:spPr>
        <p:txBody>
          <a:bodyPr wrap="square" rtlCol="0">
            <a:spAutoFit/>
          </a:bodyPr>
          <a:lstStyle/>
          <a:p>
            <a:pPr algn="ct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7</a:t>
            </a:r>
            <a:endParaRPr lang="en-IN" sz="2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017993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10636</TotalTime>
  <Words>740</Words>
  <Application>Microsoft Office PowerPoint</Application>
  <PresentationFormat>Widescreen</PresentationFormat>
  <Paragraphs>78</Paragraphs>
  <Slides>13</Slides>
  <Notes>0</Notes>
  <HiddenSlides>2</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Aptos</vt:lpstr>
      <vt:lpstr>Aptos Display</vt:lpstr>
      <vt:lpstr>Arial</vt:lpstr>
      <vt:lpstr>Calibri</vt:lpstr>
      <vt:lpstr>Calisto MT</vt:lpstr>
      <vt:lpstr>Reddit Sans</vt:lpstr>
      <vt:lpstr>Wingdings</vt:lpstr>
      <vt:lpstr>Office Theme</vt:lpstr>
      <vt:lpstr>PowerPoint Presentation</vt:lpstr>
      <vt:lpstr>PowerPoint Presentation</vt:lpstr>
      <vt:lpstr>PowerPoint Presentation</vt:lpstr>
      <vt:lpstr>PowerPoint Presentation</vt:lpstr>
      <vt:lpstr>Project Goals</vt:lpstr>
      <vt:lpstr>Key Performance Indicators (KPIs)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Bhople, Vaibhav</dc:creator>
  <cp:lastModifiedBy>Bhople, Vaibhav</cp:lastModifiedBy>
  <cp:revision>7</cp:revision>
  <dcterms:created xsi:type="dcterms:W3CDTF">2025-03-20T14:38:10Z</dcterms:created>
  <dcterms:modified xsi:type="dcterms:W3CDTF">2025-04-27T14:49:48Z</dcterms:modified>
</cp:coreProperties>
</file>

<file path=docProps/thumbnail.jpeg>
</file>